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Open Sans Hebrew Bold" charset="1" panose="00000800000000000000"/>
      <p:regular r:id="rId17"/>
    </p:embeddedFont>
    <p:embeddedFont>
      <p:font typeface="Open Sans Hebrew" charset="1" panose="0000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9.svg" Type="http://schemas.openxmlformats.org/officeDocument/2006/relationships/image"/><Relationship Id="rId11" Target="../media/image120.png" Type="http://schemas.openxmlformats.org/officeDocument/2006/relationships/image"/><Relationship Id="rId12" Target="../media/image121.svg" Type="http://schemas.openxmlformats.org/officeDocument/2006/relationships/image"/><Relationship Id="rId13" Target="../media/image122.png" Type="http://schemas.openxmlformats.org/officeDocument/2006/relationships/image"/><Relationship Id="rId14" Target="../media/image123.svg" Type="http://schemas.openxmlformats.org/officeDocument/2006/relationships/image"/><Relationship Id="rId15" Target="../media/image124.png" Type="http://schemas.openxmlformats.org/officeDocument/2006/relationships/image"/><Relationship Id="rId16" Target="../media/image125.svg" Type="http://schemas.openxmlformats.org/officeDocument/2006/relationships/image"/><Relationship Id="rId17" Target="../media/image126.png" Type="http://schemas.openxmlformats.org/officeDocument/2006/relationships/image"/><Relationship Id="rId18" Target="../media/image127.svg" Type="http://schemas.openxmlformats.org/officeDocument/2006/relationships/image"/><Relationship Id="rId19" Target="../media/image128.png" Type="http://schemas.openxmlformats.org/officeDocument/2006/relationships/image"/><Relationship Id="rId2" Target="../media/image1.jpeg" Type="http://schemas.openxmlformats.org/officeDocument/2006/relationships/image"/><Relationship Id="rId20" Target="../media/image129.svg" Type="http://schemas.openxmlformats.org/officeDocument/2006/relationships/image"/><Relationship Id="rId21" Target="../media/image130.png" Type="http://schemas.openxmlformats.org/officeDocument/2006/relationships/image"/><Relationship Id="rId22" Target="../media/image131.svg" Type="http://schemas.openxmlformats.org/officeDocument/2006/relationships/image"/><Relationship Id="rId23" Target="../media/image132.png" Type="http://schemas.openxmlformats.org/officeDocument/2006/relationships/image"/><Relationship Id="rId24" Target="../media/image133.svg" Type="http://schemas.openxmlformats.org/officeDocument/2006/relationships/image"/><Relationship Id="rId25" Target="../media/image4.png" Type="http://schemas.openxmlformats.org/officeDocument/2006/relationships/image"/><Relationship Id="rId3" Target="../media/image112.png" Type="http://schemas.openxmlformats.org/officeDocument/2006/relationships/image"/><Relationship Id="rId4" Target="../media/image113.svg" Type="http://schemas.openxmlformats.org/officeDocument/2006/relationships/image"/><Relationship Id="rId5" Target="../media/image114.png" Type="http://schemas.openxmlformats.org/officeDocument/2006/relationships/image"/><Relationship Id="rId6" Target="../media/image115.svg" Type="http://schemas.openxmlformats.org/officeDocument/2006/relationships/image"/><Relationship Id="rId7" Target="../media/image116.png" Type="http://schemas.openxmlformats.org/officeDocument/2006/relationships/image"/><Relationship Id="rId8" Target="../media/image117.svg" Type="http://schemas.openxmlformats.org/officeDocument/2006/relationships/image"/><Relationship Id="rId9" Target="../media/image11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138.png" Type="http://schemas.openxmlformats.org/officeDocument/2006/relationships/image"/><Relationship Id="rId12" Target="../media/image139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40.png" Type="http://schemas.openxmlformats.org/officeDocument/2006/relationships/image"/><Relationship Id="rId18" Target="../media/image141.svg" Type="http://schemas.openxmlformats.org/officeDocument/2006/relationships/image"/><Relationship Id="rId19" Target="../media/image4.png" Type="http://schemas.openxmlformats.org/officeDocument/2006/relationships/image"/><Relationship Id="rId2" Target="../media/image1.jpeg" Type="http://schemas.openxmlformats.org/officeDocument/2006/relationships/image"/><Relationship Id="rId3" Target="../media/image134.png" Type="http://schemas.openxmlformats.org/officeDocument/2006/relationships/image"/><Relationship Id="rId4" Target="../media/image135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36.png" Type="http://schemas.openxmlformats.org/officeDocument/2006/relationships/image"/><Relationship Id="rId8" Target="../media/image137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18.png" Type="http://schemas.openxmlformats.org/officeDocument/2006/relationships/image"/><Relationship Id="rId16" Target="../media/image19.svg" Type="http://schemas.openxmlformats.org/officeDocument/2006/relationships/image"/><Relationship Id="rId17" Target="../media/image2.png" Type="http://schemas.openxmlformats.org/officeDocument/2006/relationships/image"/><Relationship Id="rId18" Target="../media/image3.svg" Type="http://schemas.openxmlformats.org/officeDocument/2006/relationships/image"/><Relationship Id="rId19" Target="../media/image4.pn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28.png" Type="http://schemas.openxmlformats.org/officeDocument/2006/relationships/image"/><Relationship Id="rId12" Target="../media/image29.svg" Type="http://schemas.openxmlformats.org/officeDocument/2006/relationships/image"/><Relationship Id="rId13" Target="../media/image30.png" Type="http://schemas.openxmlformats.org/officeDocument/2006/relationships/image"/><Relationship Id="rId14" Target="../media/image31.svg" Type="http://schemas.openxmlformats.org/officeDocument/2006/relationships/image"/><Relationship Id="rId15" Target="../media/image32.png" Type="http://schemas.openxmlformats.org/officeDocument/2006/relationships/image"/><Relationship Id="rId16" Target="../media/image33.svg" Type="http://schemas.openxmlformats.org/officeDocument/2006/relationships/image"/><Relationship Id="rId17" Target="../media/image34.png" Type="http://schemas.openxmlformats.org/officeDocument/2006/relationships/image"/><Relationship Id="rId18" Target="../media/image35.svg" Type="http://schemas.openxmlformats.org/officeDocument/2006/relationships/image"/><Relationship Id="rId19" Target="../media/image36.png" Type="http://schemas.openxmlformats.org/officeDocument/2006/relationships/image"/><Relationship Id="rId2" Target="../media/image1.jpeg" Type="http://schemas.openxmlformats.org/officeDocument/2006/relationships/image"/><Relationship Id="rId20" Target="../media/image37.svg" Type="http://schemas.openxmlformats.org/officeDocument/2006/relationships/image"/><Relationship Id="rId21" Target="../media/image4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40.png" Type="http://schemas.openxmlformats.org/officeDocument/2006/relationships/image"/><Relationship Id="rId14" Target="../media/image41.svg" Type="http://schemas.openxmlformats.org/officeDocument/2006/relationships/image"/><Relationship Id="rId15" Target="../media/image42.png" Type="http://schemas.openxmlformats.org/officeDocument/2006/relationships/image"/><Relationship Id="rId16" Target="../media/image43.svg" Type="http://schemas.openxmlformats.org/officeDocument/2006/relationships/image"/><Relationship Id="rId17" Target="../media/image2.png" Type="http://schemas.openxmlformats.org/officeDocument/2006/relationships/image"/><Relationship Id="rId18" Target="../media/image3.svg" Type="http://schemas.openxmlformats.org/officeDocument/2006/relationships/image"/><Relationship Id="rId19" Target="../media/image4.png" Type="http://schemas.openxmlformats.org/officeDocument/2006/relationships/image"/><Relationship Id="rId2" Target="../media/image1.jpeg" Type="http://schemas.openxmlformats.org/officeDocument/2006/relationships/image"/><Relationship Id="rId3" Target="../media/image38.png" Type="http://schemas.openxmlformats.org/officeDocument/2006/relationships/image"/><Relationship Id="rId4" Target="../media/image39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svg" Type="http://schemas.openxmlformats.org/officeDocument/2006/relationships/image"/><Relationship Id="rId11" Target="../media/image52.png" Type="http://schemas.openxmlformats.org/officeDocument/2006/relationships/image"/><Relationship Id="rId12" Target="../media/image53.svg" Type="http://schemas.openxmlformats.org/officeDocument/2006/relationships/image"/><Relationship Id="rId13" Target="../media/image54.png" Type="http://schemas.openxmlformats.org/officeDocument/2006/relationships/image"/><Relationship Id="rId14" Target="../media/image55.svg" Type="http://schemas.openxmlformats.org/officeDocument/2006/relationships/image"/><Relationship Id="rId15" Target="../media/image56.png" Type="http://schemas.openxmlformats.org/officeDocument/2006/relationships/image"/><Relationship Id="rId16" Target="../media/image57.svg" Type="http://schemas.openxmlformats.org/officeDocument/2006/relationships/image"/><Relationship Id="rId17" Target="../media/image58.png" Type="http://schemas.openxmlformats.org/officeDocument/2006/relationships/image"/><Relationship Id="rId18" Target="../media/image59.svg" Type="http://schemas.openxmlformats.org/officeDocument/2006/relationships/image"/><Relationship Id="rId19" Target="../media/image60.png" Type="http://schemas.openxmlformats.org/officeDocument/2006/relationships/image"/><Relationship Id="rId2" Target="../media/image1.jpeg" Type="http://schemas.openxmlformats.org/officeDocument/2006/relationships/image"/><Relationship Id="rId20" Target="../media/image61.svg" Type="http://schemas.openxmlformats.org/officeDocument/2006/relationships/image"/><Relationship Id="rId21" Target="../media/image62.png" Type="http://schemas.openxmlformats.org/officeDocument/2006/relationships/image"/><Relationship Id="rId22" Target="../media/image63.svg" Type="http://schemas.openxmlformats.org/officeDocument/2006/relationships/image"/><Relationship Id="rId23" Target="../media/image2.png" Type="http://schemas.openxmlformats.org/officeDocument/2006/relationships/image"/><Relationship Id="rId24" Target="../media/image3.svg" Type="http://schemas.openxmlformats.org/officeDocument/2006/relationships/image"/><Relationship Id="rId25" Target="../media/image4.png" Type="http://schemas.openxmlformats.org/officeDocument/2006/relationships/image"/><Relationship Id="rId3" Target="../media/image44.png" Type="http://schemas.openxmlformats.org/officeDocument/2006/relationships/image"/><Relationship Id="rId4" Target="../media/image45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1.svg" Type="http://schemas.openxmlformats.org/officeDocument/2006/relationships/image"/><Relationship Id="rId11" Target="../media/image72.png" Type="http://schemas.openxmlformats.org/officeDocument/2006/relationships/image"/><Relationship Id="rId12" Target="../media/image73.svg" Type="http://schemas.openxmlformats.org/officeDocument/2006/relationships/image"/><Relationship Id="rId13" Target="../media/image74.png" Type="http://schemas.openxmlformats.org/officeDocument/2006/relationships/image"/><Relationship Id="rId14" Target="../media/image75.svg" Type="http://schemas.openxmlformats.org/officeDocument/2006/relationships/image"/><Relationship Id="rId15" Target="../media/image76.png" Type="http://schemas.openxmlformats.org/officeDocument/2006/relationships/image"/><Relationship Id="rId16" Target="../media/image77.svg" Type="http://schemas.openxmlformats.org/officeDocument/2006/relationships/image"/><Relationship Id="rId17" Target="../media/image78.png" Type="http://schemas.openxmlformats.org/officeDocument/2006/relationships/image"/><Relationship Id="rId18" Target="../media/image79.svg" Type="http://schemas.openxmlformats.org/officeDocument/2006/relationships/image"/><Relationship Id="rId19" Target="../media/image80.png" Type="http://schemas.openxmlformats.org/officeDocument/2006/relationships/image"/><Relationship Id="rId2" Target="../media/image1.jpeg" Type="http://schemas.openxmlformats.org/officeDocument/2006/relationships/image"/><Relationship Id="rId20" Target="../media/image81.svg" Type="http://schemas.openxmlformats.org/officeDocument/2006/relationships/image"/><Relationship Id="rId21" Target="../media/image82.png" Type="http://schemas.openxmlformats.org/officeDocument/2006/relationships/image"/><Relationship Id="rId22" Target="../media/image83.svg" Type="http://schemas.openxmlformats.org/officeDocument/2006/relationships/image"/><Relationship Id="rId23" Target="../media/image14.png" Type="http://schemas.openxmlformats.org/officeDocument/2006/relationships/image"/><Relationship Id="rId24" Target="../media/image15.svg" Type="http://schemas.openxmlformats.org/officeDocument/2006/relationships/image"/><Relationship Id="rId25" Target="../media/image26.png" Type="http://schemas.openxmlformats.org/officeDocument/2006/relationships/image"/><Relationship Id="rId26" Target="../media/image27.svg" Type="http://schemas.openxmlformats.org/officeDocument/2006/relationships/image"/><Relationship Id="rId27" Target="../media/image84.png" Type="http://schemas.openxmlformats.org/officeDocument/2006/relationships/image"/><Relationship Id="rId28" Target="../media/image85.svg" Type="http://schemas.openxmlformats.org/officeDocument/2006/relationships/image"/><Relationship Id="rId29" Target="../media/image86.png" Type="http://schemas.openxmlformats.org/officeDocument/2006/relationships/image"/><Relationship Id="rId3" Target="../media/image64.png" Type="http://schemas.openxmlformats.org/officeDocument/2006/relationships/image"/><Relationship Id="rId30" Target="../media/image87.svg" Type="http://schemas.openxmlformats.org/officeDocument/2006/relationships/image"/><Relationship Id="rId31" Target="../media/image88.png" Type="http://schemas.openxmlformats.org/officeDocument/2006/relationships/image"/><Relationship Id="rId32" Target="../media/image89.svg" Type="http://schemas.openxmlformats.org/officeDocument/2006/relationships/image"/><Relationship Id="rId33" Target="../media/image90.png" Type="http://schemas.openxmlformats.org/officeDocument/2006/relationships/image"/><Relationship Id="rId34" Target="../media/image91.svg" Type="http://schemas.openxmlformats.org/officeDocument/2006/relationships/image"/><Relationship Id="rId35" Target="../media/image2.png" Type="http://schemas.openxmlformats.org/officeDocument/2006/relationships/image"/><Relationship Id="rId36" Target="../media/image3.svg" Type="http://schemas.openxmlformats.org/officeDocument/2006/relationships/image"/><Relationship Id="rId37" Target="../media/image92.png" Type="http://schemas.openxmlformats.org/officeDocument/2006/relationships/image"/><Relationship Id="rId38" Target="../media/image93.svg" Type="http://schemas.openxmlformats.org/officeDocument/2006/relationships/image"/><Relationship Id="rId39" Target="../media/image4.png" Type="http://schemas.openxmlformats.org/officeDocument/2006/relationships/image"/><Relationship Id="rId4" Target="../media/image65.svg" Type="http://schemas.openxmlformats.org/officeDocument/2006/relationships/image"/><Relationship Id="rId5" Target="../media/image66.png" Type="http://schemas.openxmlformats.org/officeDocument/2006/relationships/image"/><Relationship Id="rId6" Target="../media/image67.svg" Type="http://schemas.openxmlformats.org/officeDocument/2006/relationships/image"/><Relationship Id="rId7" Target="../media/image68.png" Type="http://schemas.openxmlformats.org/officeDocument/2006/relationships/image"/><Relationship Id="rId8" Target="../media/image69.svg" Type="http://schemas.openxmlformats.org/officeDocument/2006/relationships/image"/><Relationship Id="rId9" Target="../media/image7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7.sv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15" Target="../media/image2.png" Type="http://schemas.openxmlformats.org/officeDocument/2006/relationships/image"/><Relationship Id="rId16" Target="../media/image3.svg" Type="http://schemas.openxmlformats.org/officeDocument/2006/relationships/image"/><Relationship Id="rId17" Target="../media/image4.png" Type="http://schemas.openxmlformats.org/officeDocument/2006/relationships/image"/><Relationship Id="rId2" Target="../media/image1.jpeg" Type="http://schemas.openxmlformats.org/officeDocument/2006/relationships/image"/><Relationship Id="rId3" Target="../media/image94.png" Type="http://schemas.openxmlformats.org/officeDocument/2006/relationships/image"/><Relationship Id="rId4" Target="../media/image95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9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04.png" Type="http://schemas.openxmlformats.org/officeDocument/2006/relationships/image"/><Relationship Id="rId12" Target="../media/image105.svg" Type="http://schemas.openxmlformats.org/officeDocument/2006/relationships/image"/><Relationship Id="rId13" Target="../media/image42.png" Type="http://schemas.openxmlformats.org/officeDocument/2006/relationships/image"/><Relationship Id="rId14" Target="../media/image43.svg" Type="http://schemas.openxmlformats.org/officeDocument/2006/relationships/image"/><Relationship Id="rId15" Target="../media/image106.png" Type="http://schemas.openxmlformats.org/officeDocument/2006/relationships/image"/><Relationship Id="rId16" Target="../media/image107.svg" Type="http://schemas.openxmlformats.org/officeDocument/2006/relationships/image"/><Relationship Id="rId17" Target="../media/image8.png" Type="http://schemas.openxmlformats.org/officeDocument/2006/relationships/image"/><Relationship Id="rId18" Target="../media/image9.svg" Type="http://schemas.openxmlformats.org/officeDocument/2006/relationships/image"/><Relationship Id="rId19" Target="../media/image4.png" Type="http://schemas.openxmlformats.org/officeDocument/2006/relationships/image"/><Relationship Id="rId2" Target="../media/image1.jpeg" Type="http://schemas.openxmlformats.org/officeDocument/2006/relationships/image"/><Relationship Id="rId3" Target="../media/image98.png" Type="http://schemas.openxmlformats.org/officeDocument/2006/relationships/image"/><Relationship Id="rId4" Target="../media/image99.svg" Type="http://schemas.openxmlformats.org/officeDocument/2006/relationships/image"/><Relationship Id="rId5" Target="../media/image100.png" Type="http://schemas.openxmlformats.org/officeDocument/2006/relationships/image"/><Relationship Id="rId6" Target="../media/image101.svg" Type="http://schemas.openxmlformats.org/officeDocument/2006/relationships/image"/><Relationship Id="rId7" Target="../media/image102.png" Type="http://schemas.openxmlformats.org/officeDocument/2006/relationships/image"/><Relationship Id="rId8" Target="../media/image103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13" Target="../media/image32.png" Type="http://schemas.openxmlformats.org/officeDocument/2006/relationships/image"/><Relationship Id="rId14" Target="../media/image33.svg" Type="http://schemas.openxmlformats.org/officeDocument/2006/relationships/image"/><Relationship Id="rId15" Target="../media/image36.png" Type="http://schemas.openxmlformats.org/officeDocument/2006/relationships/image"/><Relationship Id="rId16" Target="../media/image37.svg" Type="http://schemas.openxmlformats.org/officeDocument/2006/relationships/image"/><Relationship Id="rId17" Target="../media/image4.png" Type="http://schemas.openxmlformats.org/officeDocument/2006/relationships/image"/><Relationship Id="rId2" Target="../media/image1.jpeg" Type="http://schemas.openxmlformats.org/officeDocument/2006/relationships/image"/><Relationship Id="rId3" Target="../media/image108.png" Type="http://schemas.openxmlformats.org/officeDocument/2006/relationships/image"/><Relationship Id="rId4" Target="../media/image109.svg" Type="http://schemas.openxmlformats.org/officeDocument/2006/relationships/image"/><Relationship Id="rId5" Target="../media/image110.png" Type="http://schemas.openxmlformats.org/officeDocument/2006/relationships/image"/><Relationship Id="rId6" Target="../media/image1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23900" y="9730900"/>
            <a:ext cx="1351773" cy="2791957"/>
          </a:xfrm>
          <a:custGeom>
            <a:avLst/>
            <a:gdLst/>
            <a:ahLst/>
            <a:cxnLst/>
            <a:rect r="r" b="b" t="t" l="l"/>
            <a:pathLst>
              <a:path h="2791957" w="1351773">
                <a:moveTo>
                  <a:pt x="0" y="0"/>
                </a:moveTo>
                <a:lnTo>
                  <a:pt x="1351773" y="0"/>
                </a:lnTo>
                <a:lnTo>
                  <a:pt x="1351773" y="2791957"/>
                </a:lnTo>
                <a:lnTo>
                  <a:pt x="0" y="27919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38062" y="309335"/>
            <a:ext cx="3310238" cy="1276899"/>
          </a:xfrm>
          <a:custGeom>
            <a:avLst/>
            <a:gdLst/>
            <a:ahLst/>
            <a:cxnLst/>
            <a:rect r="r" b="b" t="t" l="l"/>
            <a:pathLst>
              <a:path h="1276899" w="3310238">
                <a:moveTo>
                  <a:pt x="0" y="0"/>
                </a:moveTo>
                <a:lnTo>
                  <a:pt x="3310238" y="0"/>
                </a:lnTo>
                <a:lnTo>
                  <a:pt x="3310238" y="1276898"/>
                </a:lnTo>
                <a:lnTo>
                  <a:pt x="0" y="12768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7247" y="2587083"/>
            <a:ext cx="6356958" cy="6356958"/>
          </a:xfrm>
          <a:custGeom>
            <a:avLst/>
            <a:gdLst/>
            <a:ahLst/>
            <a:cxnLst/>
            <a:rect r="r" b="b" t="t" l="l"/>
            <a:pathLst>
              <a:path h="6356958" w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55990" y="133350"/>
            <a:ext cx="11300959" cy="166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50"/>
              </a:lnSpc>
            </a:pPr>
            <a:r>
              <a:rPr lang="en-US" b="true" sz="45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</a:rPr>
              <a:t> </a:t>
            </a:r>
            <a:r>
              <a:rPr lang="he-IL" b="true" sz="45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  <a:rtl val="true"/>
              </a:rPr>
              <a:t>בנ</a:t>
            </a:r>
            <a:r>
              <a:rPr lang="he-IL" b="true" sz="45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  <a:rtl val="true"/>
              </a:rPr>
              <a:t>יית תכנון פיננסי</a:t>
            </a:r>
            <a:r>
              <a:rPr lang="en-US" b="true" sz="45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</a:rPr>
              <a:t> </a:t>
            </a:r>
          </a:p>
          <a:p>
            <a:pPr algn="ctr" marL="0" indent="0" lvl="0">
              <a:lnSpc>
                <a:spcPts val="6750"/>
              </a:lnSpc>
            </a:pPr>
            <a:r>
              <a:rPr lang="en-US" b="true" sz="45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</a:rPr>
              <a:t> </a:t>
            </a:r>
            <a:r>
              <a:rPr lang="he-IL" b="true" sz="45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  <a:rtl val="true"/>
              </a:rPr>
              <a:t>מדריך מקיף להבניית תהליך יציב ובר קיימא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82072" y="2404147"/>
            <a:ext cx="9274877" cy="6157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4480"/>
              </a:lnSpc>
              <a:spcBef>
                <a:spcPct val="0"/>
              </a:spcBef>
            </a:pPr>
            <a:r>
              <a:rPr lang="he-IL" sz="3200">
                <a:solidFill>
                  <a:srgbClr val="0B3759"/>
                </a:solidFill>
                <a:latin typeface="Open Sans Hebrew"/>
                <a:ea typeface="Open Sans Hebrew"/>
                <a:cs typeface="Open Sans Hebrew"/>
                <a:sym typeface="Open Sans Hebrew"/>
                <a:rtl val="true"/>
              </a:rPr>
              <a:t>תכנון פיננסי הוא אחד מהיסודות הקריטיים להצלחת כל ארגון – בין אם מדובר בחברה גדולה, סטארט-אפ בתחילת דרכו או עסק משפחתי קטן. </a:t>
            </a:r>
          </a:p>
          <a:p>
            <a:pPr algn="r" rtl="true">
              <a:lnSpc>
                <a:spcPts val="4480"/>
              </a:lnSpc>
              <a:spcBef>
                <a:spcPct val="0"/>
              </a:spcBef>
            </a:pPr>
          </a:p>
          <a:p>
            <a:pPr algn="r" rtl="true">
              <a:lnSpc>
                <a:spcPts val="4480"/>
              </a:lnSpc>
              <a:spcBef>
                <a:spcPct val="0"/>
              </a:spcBef>
            </a:pPr>
            <a:r>
              <a:rPr lang="he-IL" sz="3200">
                <a:solidFill>
                  <a:srgbClr val="0B3759"/>
                </a:solidFill>
                <a:latin typeface="Open Sans Hebrew"/>
                <a:ea typeface="Open Sans Hebrew"/>
                <a:cs typeface="Open Sans Hebrew"/>
                <a:sym typeface="Open Sans Hebrew"/>
                <a:rtl val="true"/>
              </a:rPr>
              <a:t>בלי ראייה פיננסית מסודרת וניהול תקציב יעיל, הסיכון לטעויות גדל, ההוצאות חורגות מהצפוי, והארגון עלול להחמיץ הזדמנויות להתרחב ולהתייעל.</a:t>
            </a:r>
          </a:p>
          <a:p>
            <a:pPr algn="r" rtl="true">
              <a:lnSpc>
                <a:spcPts val="4480"/>
              </a:lnSpc>
              <a:spcBef>
                <a:spcPct val="0"/>
              </a:spcBef>
            </a:pPr>
          </a:p>
          <a:p>
            <a:pPr algn="r" rtl="true">
              <a:lnSpc>
                <a:spcPts val="4480"/>
              </a:lnSpc>
              <a:spcBef>
                <a:spcPct val="0"/>
              </a:spcBef>
            </a:pPr>
            <a:r>
              <a:rPr lang="he-IL" sz="3200">
                <a:solidFill>
                  <a:srgbClr val="0B3759"/>
                </a:solidFill>
                <a:latin typeface="Open Sans Hebrew"/>
                <a:ea typeface="Open Sans Hebrew"/>
                <a:cs typeface="Open Sans Hebrew"/>
                <a:sym typeface="Open Sans Hebrew"/>
                <a:rtl val="true"/>
              </a:rPr>
              <a:t>בתכנון פיננסי נכון, נשלב הגדרת יעדים, הקצאת משאבים חכמה, ניתוח מתמיד של ביצועים, ועוד מגוון פעולות שמטרתן להבטיח את חוסנו הפיננסי של העסק.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5228957"/>
            <a:ext cx="18288000" cy="731520"/>
          </a:xfrm>
          <a:custGeom>
            <a:avLst/>
            <a:gdLst/>
            <a:ahLst/>
            <a:cxnLst/>
            <a:rect r="r" b="b" t="t" l="l"/>
            <a:pathLst>
              <a:path h="731520" w="18288000">
                <a:moveTo>
                  <a:pt x="0" y="0"/>
                </a:moveTo>
                <a:lnTo>
                  <a:pt x="18288000" y="0"/>
                </a:lnTo>
                <a:lnTo>
                  <a:pt x="18288000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11252" y="3014718"/>
            <a:ext cx="1870499" cy="2579999"/>
          </a:xfrm>
          <a:custGeom>
            <a:avLst/>
            <a:gdLst/>
            <a:ahLst/>
            <a:cxnLst/>
            <a:rect r="r" b="b" t="t" l="l"/>
            <a:pathLst>
              <a:path h="2579999" w="1870499">
                <a:moveTo>
                  <a:pt x="0" y="0"/>
                </a:moveTo>
                <a:lnTo>
                  <a:pt x="1870499" y="0"/>
                </a:lnTo>
                <a:lnTo>
                  <a:pt x="1870499" y="2579999"/>
                </a:lnTo>
                <a:lnTo>
                  <a:pt x="0" y="25799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643641" y="3014718"/>
            <a:ext cx="1870499" cy="2579999"/>
          </a:xfrm>
          <a:custGeom>
            <a:avLst/>
            <a:gdLst/>
            <a:ahLst/>
            <a:cxnLst/>
            <a:rect r="r" b="b" t="t" l="l"/>
            <a:pathLst>
              <a:path h="2579999" w="1870499">
                <a:moveTo>
                  <a:pt x="0" y="0"/>
                </a:moveTo>
                <a:lnTo>
                  <a:pt x="1870499" y="0"/>
                </a:lnTo>
                <a:lnTo>
                  <a:pt x="1870499" y="2579999"/>
                </a:lnTo>
                <a:lnTo>
                  <a:pt x="0" y="25799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308922" y="3014718"/>
            <a:ext cx="1870499" cy="2579999"/>
          </a:xfrm>
          <a:custGeom>
            <a:avLst/>
            <a:gdLst/>
            <a:ahLst/>
            <a:cxnLst/>
            <a:rect r="r" b="b" t="t" l="l"/>
            <a:pathLst>
              <a:path h="2579999" w="1870499">
                <a:moveTo>
                  <a:pt x="0" y="0"/>
                </a:moveTo>
                <a:lnTo>
                  <a:pt x="1870499" y="0"/>
                </a:lnTo>
                <a:lnTo>
                  <a:pt x="1870499" y="2579999"/>
                </a:lnTo>
                <a:lnTo>
                  <a:pt x="0" y="2579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3387429" y="5594403"/>
            <a:ext cx="1870499" cy="2579999"/>
          </a:xfrm>
          <a:custGeom>
            <a:avLst/>
            <a:gdLst/>
            <a:ahLst/>
            <a:cxnLst/>
            <a:rect r="r" b="b" t="t" l="l"/>
            <a:pathLst>
              <a:path h="2579999" w="1870499">
                <a:moveTo>
                  <a:pt x="0" y="2579999"/>
                </a:moveTo>
                <a:lnTo>
                  <a:pt x="1870499" y="2579999"/>
                </a:lnTo>
                <a:lnTo>
                  <a:pt x="1870499" y="0"/>
                </a:lnTo>
                <a:lnTo>
                  <a:pt x="0" y="0"/>
                </a:lnTo>
                <a:lnTo>
                  <a:pt x="0" y="2579999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9564022" y="5594403"/>
            <a:ext cx="1870499" cy="2579999"/>
          </a:xfrm>
          <a:custGeom>
            <a:avLst/>
            <a:gdLst/>
            <a:ahLst/>
            <a:cxnLst/>
            <a:rect r="r" b="b" t="t" l="l"/>
            <a:pathLst>
              <a:path h="2579999" w="1870499">
                <a:moveTo>
                  <a:pt x="0" y="2579999"/>
                </a:moveTo>
                <a:lnTo>
                  <a:pt x="1870499" y="2579999"/>
                </a:lnTo>
                <a:lnTo>
                  <a:pt x="1870499" y="0"/>
                </a:lnTo>
                <a:lnTo>
                  <a:pt x="0" y="0"/>
                </a:lnTo>
                <a:lnTo>
                  <a:pt x="0" y="2579999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03602" y="3649779"/>
            <a:ext cx="685800" cy="654939"/>
          </a:xfrm>
          <a:custGeom>
            <a:avLst/>
            <a:gdLst/>
            <a:ahLst/>
            <a:cxnLst/>
            <a:rect r="r" b="b" t="t" l="l"/>
            <a:pathLst>
              <a:path h="654939" w="685800">
                <a:moveTo>
                  <a:pt x="0" y="0"/>
                </a:moveTo>
                <a:lnTo>
                  <a:pt x="685800" y="0"/>
                </a:lnTo>
                <a:lnTo>
                  <a:pt x="685800" y="654939"/>
                </a:lnTo>
                <a:lnTo>
                  <a:pt x="0" y="65493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235990" y="3577028"/>
            <a:ext cx="685800" cy="562356"/>
          </a:xfrm>
          <a:custGeom>
            <a:avLst/>
            <a:gdLst/>
            <a:ahLst/>
            <a:cxnLst/>
            <a:rect r="r" b="b" t="t" l="l"/>
            <a:pathLst>
              <a:path h="562356" w="685800">
                <a:moveTo>
                  <a:pt x="0" y="0"/>
                </a:moveTo>
                <a:lnTo>
                  <a:pt x="685800" y="0"/>
                </a:lnTo>
                <a:lnTo>
                  <a:pt x="685800" y="562356"/>
                </a:lnTo>
                <a:lnTo>
                  <a:pt x="0" y="56235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138100" y="6884402"/>
            <a:ext cx="722344" cy="625730"/>
          </a:xfrm>
          <a:custGeom>
            <a:avLst/>
            <a:gdLst/>
            <a:ahLst/>
            <a:cxnLst/>
            <a:rect r="r" b="b" t="t" l="l"/>
            <a:pathLst>
              <a:path h="625730" w="722344">
                <a:moveTo>
                  <a:pt x="0" y="0"/>
                </a:moveTo>
                <a:lnTo>
                  <a:pt x="722344" y="0"/>
                </a:lnTo>
                <a:lnTo>
                  <a:pt x="722344" y="625730"/>
                </a:lnTo>
                <a:lnTo>
                  <a:pt x="0" y="62573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988351" y="6934200"/>
            <a:ext cx="668655" cy="685800"/>
          </a:xfrm>
          <a:custGeom>
            <a:avLst/>
            <a:gdLst/>
            <a:ahLst/>
            <a:cxnLst/>
            <a:rect r="r" b="b" t="t" l="l"/>
            <a:pathLst>
              <a:path h="685800" w="668655">
                <a:moveTo>
                  <a:pt x="0" y="0"/>
                </a:moveTo>
                <a:lnTo>
                  <a:pt x="668655" y="0"/>
                </a:lnTo>
                <a:lnTo>
                  <a:pt x="668655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862355" y="3577028"/>
            <a:ext cx="685800" cy="673799"/>
          </a:xfrm>
          <a:custGeom>
            <a:avLst/>
            <a:gdLst/>
            <a:ahLst/>
            <a:cxnLst/>
            <a:rect r="r" b="b" t="t" l="l"/>
            <a:pathLst>
              <a:path h="673799" w="685800">
                <a:moveTo>
                  <a:pt x="0" y="0"/>
                </a:moveTo>
                <a:lnTo>
                  <a:pt x="685800" y="0"/>
                </a:lnTo>
                <a:lnTo>
                  <a:pt x="685800" y="673798"/>
                </a:lnTo>
                <a:lnTo>
                  <a:pt x="0" y="67379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964307" y="3059269"/>
            <a:ext cx="2970955" cy="997799"/>
            <a:chOff x="0" y="0"/>
            <a:chExt cx="3961274" cy="1330398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זיהוי זרמי הכנסה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זיהוי זרמי הכנסה קיימים ופוטנציאליים כדי לגוון את מקורות ההכנסה.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796696" y="3059269"/>
            <a:ext cx="2970955" cy="997799"/>
            <a:chOff x="0" y="0"/>
            <a:chExt cx="3961274" cy="1330398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ליישם יוזמות צמיחה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ביצוע יוזמות שנועדו להגדיל את המכירות ואת בסיס הלקוחות.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4461977" y="3059269"/>
            <a:ext cx="2970955" cy="997799"/>
            <a:chOff x="0" y="0"/>
            <a:chExt cx="3961274" cy="1330398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התאם אסטרטגיות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התאם אסטרטגיות צמיחה על סמך נתוני ביצועים ותנאי שוק.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543185" y="6928953"/>
            <a:ext cx="2970955" cy="997799"/>
            <a:chOff x="0" y="0"/>
            <a:chExt cx="3961274" cy="1330398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לפתח אסטרטגיות צמיחה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פתח אסטרטגיות ממוקדות להגדלת ההכנסות משווקים קיימים וחדשים.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719778" y="6928953"/>
            <a:ext cx="2970955" cy="997799"/>
            <a:chOff x="0" y="0"/>
            <a:chExt cx="3961274" cy="1330398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מעקב אחר ביצועי הכנסות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עקוב וניתוח ביצועי הכנסות באופן קבוע מול יעדים.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3597267" y="895350"/>
            <a:ext cx="11093466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7200"/>
              </a:lnSpc>
            </a:pPr>
            <a:r>
              <a:rPr lang="he-IL" b="true" sz="48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  <a:rtl val="true"/>
              </a:rPr>
              <a:t>גידול בהכנסות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438062" y="309335"/>
            <a:ext cx="3310238" cy="1276899"/>
          </a:xfrm>
          <a:custGeom>
            <a:avLst/>
            <a:gdLst/>
            <a:ahLst/>
            <a:cxnLst/>
            <a:rect r="r" b="b" t="t" l="l"/>
            <a:pathLst>
              <a:path h="1276899" w="3310238">
                <a:moveTo>
                  <a:pt x="0" y="0"/>
                </a:moveTo>
                <a:lnTo>
                  <a:pt x="3310238" y="0"/>
                </a:lnTo>
                <a:lnTo>
                  <a:pt x="3310238" y="1276898"/>
                </a:lnTo>
                <a:lnTo>
                  <a:pt x="0" y="127689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5400000">
            <a:off x="6814650" y="2782490"/>
            <a:ext cx="8605048" cy="4722020"/>
          </a:xfrm>
          <a:custGeom>
            <a:avLst/>
            <a:gdLst/>
            <a:ahLst/>
            <a:cxnLst/>
            <a:rect r="r" b="b" t="t" l="l"/>
            <a:pathLst>
              <a:path h="4722020" w="8605048">
                <a:moveTo>
                  <a:pt x="0" y="4722020"/>
                </a:moveTo>
                <a:lnTo>
                  <a:pt x="8605048" y="4722020"/>
                </a:lnTo>
                <a:lnTo>
                  <a:pt x="8605048" y="0"/>
                </a:lnTo>
                <a:lnTo>
                  <a:pt x="0" y="0"/>
                </a:lnTo>
                <a:lnTo>
                  <a:pt x="0" y="472202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553119" y="1028700"/>
            <a:ext cx="1449475" cy="1449475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49A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47868" y="2376162"/>
            <a:ext cx="1449475" cy="144947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3C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422081" y="3655925"/>
            <a:ext cx="1449475" cy="1449475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97CB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464246" y="5105400"/>
            <a:ext cx="1449475" cy="144947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BAC7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188983" y="7808825"/>
            <a:ext cx="1449475" cy="1449475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C74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649719" y="6286500"/>
            <a:ext cx="1449475" cy="1449475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C19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288345" y="1232727"/>
            <a:ext cx="2970955" cy="997799"/>
            <a:chOff x="0" y="0"/>
            <a:chExt cx="3961274" cy="1330398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סקירת תהליכים פיננסיים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סקור באופן קבוע תהליכים פיננסיים כדי לזהות אזורי שיפור.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673426" y="2758000"/>
            <a:ext cx="598361" cy="685800"/>
          </a:xfrm>
          <a:custGeom>
            <a:avLst/>
            <a:gdLst/>
            <a:ahLst/>
            <a:cxnLst/>
            <a:rect r="r" b="b" t="t" l="l"/>
            <a:pathLst>
              <a:path h="685800" w="598361">
                <a:moveTo>
                  <a:pt x="0" y="0"/>
                </a:moveTo>
                <a:lnTo>
                  <a:pt x="598360" y="0"/>
                </a:lnTo>
                <a:lnTo>
                  <a:pt x="59836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2934957" y="1416538"/>
            <a:ext cx="685800" cy="673799"/>
          </a:xfrm>
          <a:custGeom>
            <a:avLst/>
            <a:gdLst/>
            <a:ahLst/>
            <a:cxnLst/>
            <a:rect r="r" b="b" t="t" l="l"/>
            <a:pathLst>
              <a:path h="673799" w="685800">
                <a:moveTo>
                  <a:pt x="0" y="0"/>
                </a:moveTo>
                <a:lnTo>
                  <a:pt x="685800" y="0"/>
                </a:lnTo>
                <a:lnTo>
                  <a:pt x="685800" y="673799"/>
                </a:lnTo>
                <a:lnTo>
                  <a:pt x="0" y="6737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12803919" y="4072052"/>
            <a:ext cx="685800" cy="617220"/>
          </a:xfrm>
          <a:custGeom>
            <a:avLst/>
            <a:gdLst/>
            <a:ahLst/>
            <a:cxnLst/>
            <a:rect r="r" b="b" t="t" l="l"/>
            <a:pathLst>
              <a:path h="617220" w="685800">
                <a:moveTo>
                  <a:pt x="0" y="0"/>
                </a:moveTo>
                <a:lnTo>
                  <a:pt x="685800" y="0"/>
                </a:lnTo>
                <a:lnTo>
                  <a:pt x="685800" y="617220"/>
                </a:lnTo>
                <a:lnTo>
                  <a:pt x="0" y="6172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8846083" y="5526243"/>
            <a:ext cx="685800" cy="607790"/>
          </a:xfrm>
          <a:custGeom>
            <a:avLst/>
            <a:gdLst/>
            <a:ahLst/>
            <a:cxnLst/>
            <a:rect r="r" b="b" t="t" l="l"/>
            <a:pathLst>
              <a:path h="607790" w="685800">
                <a:moveTo>
                  <a:pt x="0" y="0"/>
                </a:moveTo>
                <a:lnTo>
                  <a:pt x="685800" y="0"/>
                </a:lnTo>
                <a:lnTo>
                  <a:pt x="685800" y="607790"/>
                </a:lnTo>
                <a:lnTo>
                  <a:pt x="0" y="6077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0">
            <a:off x="12031556" y="6709486"/>
            <a:ext cx="685800" cy="603504"/>
          </a:xfrm>
          <a:custGeom>
            <a:avLst/>
            <a:gdLst/>
            <a:ahLst/>
            <a:cxnLst/>
            <a:rect r="r" b="b" t="t" l="l"/>
            <a:pathLst>
              <a:path h="603504" w="685800">
                <a:moveTo>
                  <a:pt x="0" y="0"/>
                </a:moveTo>
                <a:lnTo>
                  <a:pt x="685800" y="0"/>
                </a:lnTo>
                <a:lnTo>
                  <a:pt x="685800" y="603504"/>
                </a:lnTo>
                <a:lnTo>
                  <a:pt x="0" y="6035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9570821" y="8236525"/>
            <a:ext cx="685800" cy="594074"/>
          </a:xfrm>
          <a:custGeom>
            <a:avLst/>
            <a:gdLst/>
            <a:ahLst/>
            <a:cxnLst/>
            <a:rect r="r" b="b" t="t" l="l"/>
            <a:pathLst>
              <a:path h="594074" w="685800">
                <a:moveTo>
                  <a:pt x="0" y="0"/>
                </a:moveTo>
                <a:lnTo>
                  <a:pt x="685800" y="0"/>
                </a:lnTo>
                <a:lnTo>
                  <a:pt x="685800" y="594074"/>
                </a:lnTo>
                <a:lnTo>
                  <a:pt x="0" y="5940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627873" y="3443800"/>
            <a:ext cx="5180352" cy="5796198"/>
          </a:xfrm>
          <a:custGeom>
            <a:avLst/>
            <a:gdLst/>
            <a:ahLst/>
            <a:cxnLst/>
            <a:rect r="r" b="b" t="t" l="l"/>
            <a:pathLst>
              <a:path h="5796198" w="5180352">
                <a:moveTo>
                  <a:pt x="0" y="0"/>
                </a:moveTo>
                <a:lnTo>
                  <a:pt x="5180352" y="0"/>
                </a:lnTo>
                <a:lnTo>
                  <a:pt x="5180352" y="5796198"/>
                </a:lnTo>
                <a:lnTo>
                  <a:pt x="0" y="579619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6991163" y="2376162"/>
            <a:ext cx="2970955" cy="997799"/>
            <a:chOff x="0" y="0"/>
            <a:chExt cx="3961274" cy="1330398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יישם שיטות עבודה מומלצות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יישם שיטות עבודה מומלצות לשיפור הפעילות הפיננסית.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204682" y="5309427"/>
            <a:ext cx="2970955" cy="997799"/>
            <a:chOff x="0" y="0"/>
            <a:chExt cx="3961274" cy="1330398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בקש משוב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בקש משוב מבעלי עניין כדי לזהות הזדמנויות לשיפור.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4153000" y="3757938"/>
            <a:ext cx="2970955" cy="997799"/>
            <a:chOff x="0" y="0"/>
            <a:chExt cx="3961274" cy="1330398"/>
          </a:xfrm>
        </p:grpSpPr>
        <p:sp>
          <p:nvSpPr>
            <p:cNvPr name="TextBox 39" id="39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מעקב אחר ביצועים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מעקב שוטף אחר הביצועים הפיננסיים כדי להבטיח שיפור.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3384944" y="6563376"/>
            <a:ext cx="2970955" cy="997799"/>
            <a:chOff x="0" y="0"/>
            <a:chExt cx="3961274" cy="1330398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התאם תהליכים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התאם תהליכים פיננסיים על סמך משוב ונתוני ביצועים.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5930304" y="7808825"/>
            <a:ext cx="2970955" cy="997799"/>
            <a:chOff x="0" y="0"/>
            <a:chExt cx="3961274" cy="1330398"/>
          </a:xfrm>
        </p:grpSpPr>
        <p:sp>
          <p:nvSpPr>
            <p:cNvPr name="TextBox 45" id="45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לקדם תרבות של שיפור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לקדם תרבות של שיפור מתמיד בתוך הארגון.</a:t>
              </a: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5204682" y="551668"/>
            <a:ext cx="5663638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7200"/>
              </a:lnSpc>
            </a:pPr>
            <a:r>
              <a:rPr lang="he-IL" b="true" sz="48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  <a:rtl val="true"/>
              </a:rPr>
              <a:t>שיפור מתמיד</a:t>
            </a:r>
          </a:p>
        </p:txBody>
      </p:sp>
      <p:sp>
        <p:nvSpPr>
          <p:cNvPr name="Freeform 48" id="48"/>
          <p:cNvSpPr/>
          <p:nvPr/>
        </p:nvSpPr>
        <p:spPr>
          <a:xfrm flipH="false" flipV="false" rot="0">
            <a:off x="438062" y="309335"/>
            <a:ext cx="3310238" cy="1276899"/>
          </a:xfrm>
          <a:custGeom>
            <a:avLst/>
            <a:gdLst/>
            <a:ahLst/>
            <a:cxnLst/>
            <a:rect r="r" b="b" t="t" l="l"/>
            <a:pathLst>
              <a:path h="1276899" w="3310238">
                <a:moveTo>
                  <a:pt x="0" y="0"/>
                </a:moveTo>
                <a:lnTo>
                  <a:pt x="3310238" y="0"/>
                </a:lnTo>
                <a:lnTo>
                  <a:pt x="3310238" y="1276898"/>
                </a:lnTo>
                <a:lnTo>
                  <a:pt x="0" y="127689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976125" y="4317887"/>
            <a:ext cx="12335750" cy="3138617"/>
            <a:chOff x="0" y="0"/>
            <a:chExt cx="16447667" cy="418482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01934" cy="2308859"/>
            </a:xfrm>
            <a:custGeom>
              <a:avLst/>
              <a:gdLst/>
              <a:ahLst/>
              <a:cxnLst/>
              <a:rect r="r" b="b" t="t" l="l"/>
              <a:pathLst>
                <a:path h="2308859" w="2401934">
                  <a:moveTo>
                    <a:pt x="0" y="0"/>
                  </a:moveTo>
                  <a:lnTo>
                    <a:pt x="2401934" y="0"/>
                  </a:lnTo>
                  <a:lnTo>
                    <a:pt x="2401934" y="2308859"/>
                  </a:lnTo>
                  <a:lnTo>
                    <a:pt x="0" y="2308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5619339" y="0"/>
              <a:ext cx="2401934" cy="2308859"/>
            </a:xfrm>
            <a:custGeom>
              <a:avLst/>
              <a:gdLst/>
              <a:ahLst/>
              <a:cxnLst/>
              <a:rect r="r" b="b" t="t" l="l"/>
              <a:pathLst>
                <a:path h="2308859" w="2401934">
                  <a:moveTo>
                    <a:pt x="0" y="0"/>
                  </a:moveTo>
                  <a:lnTo>
                    <a:pt x="2401933" y="0"/>
                  </a:lnTo>
                  <a:lnTo>
                    <a:pt x="2401933" y="2308859"/>
                  </a:lnTo>
                  <a:lnTo>
                    <a:pt x="0" y="2308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true" rot="0">
              <a:off x="2807056" y="1875964"/>
              <a:ext cx="2401934" cy="2308859"/>
            </a:xfrm>
            <a:custGeom>
              <a:avLst/>
              <a:gdLst/>
              <a:ahLst/>
              <a:cxnLst/>
              <a:rect r="r" b="b" t="t" l="l"/>
              <a:pathLst>
                <a:path h="2308859" w="2401934">
                  <a:moveTo>
                    <a:pt x="0" y="2308858"/>
                  </a:moveTo>
                  <a:lnTo>
                    <a:pt x="2401934" y="2308858"/>
                  </a:lnTo>
                  <a:lnTo>
                    <a:pt x="2401934" y="0"/>
                  </a:lnTo>
                  <a:lnTo>
                    <a:pt x="0" y="0"/>
                  </a:lnTo>
                  <a:lnTo>
                    <a:pt x="0" y="2308858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true" rot="0">
              <a:off x="8426395" y="1875964"/>
              <a:ext cx="2401934" cy="2308859"/>
            </a:xfrm>
            <a:custGeom>
              <a:avLst/>
              <a:gdLst/>
              <a:ahLst/>
              <a:cxnLst/>
              <a:rect r="r" b="b" t="t" l="l"/>
              <a:pathLst>
                <a:path h="2308859" w="2401934">
                  <a:moveTo>
                    <a:pt x="0" y="2308858"/>
                  </a:moveTo>
                  <a:lnTo>
                    <a:pt x="2401933" y="2308858"/>
                  </a:lnTo>
                  <a:lnTo>
                    <a:pt x="2401933" y="0"/>
                  </a:lnTo>
                  <a:lnTo>
                    <a:pt x="0" y="0"/>
                  </a:lnTo>
                  <a:lnTo>
                    <a:pt x="0" y="2308858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1238677" y="0"/>
              <a:ext cx="2401934" cy="2308859"/>
            </a:xfrm>
            <a:custGeom>
              <a:avLst/>
              <a:gdLst/>
              <a:ahLst/>
              <a:cxnLst/>
              <a:rect r="r" b="b" t="t" l="l"/>
              <a:pathLst>
                <a:path h="2308859" w="2401934">
                  <a:moveTo>
                    <a:pt x="0" y="0"/>
                  </a:moveTo>
                  <a:lnTo>
                    <a:pt x="2401934" y="0"/>
                  </a:lnTo>
                  <a:lnTo>
                    <a:pt x="2401934" y="2308859"/>
                  </a:lnTo>
                  <a:lnTo>
                    <a:pt x="0" y="2308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true" rot="0">
              <a:off x="14045733" y="1875964"/>
              <a:ext cx="2401934" cy="2308859"/>
            </a:xfrm>
            <a:custGeom>
              <a:avLst/>
              <a:gdLst/>
              <a:ahLst/>
              <a:cxnLst/>
              <a:rect r="r" b="b" t="t" l="l"/>
              <a:pathLst>
                <a:path h="2308859" w="2401934">
                  <a:moveTo>
                    <a:pt x="0" y="2308858"/>
                  </a:moveTo>
                  <a:lnTo>
                    <a:pt x="2401934" y="2308858"/>
                  </a:lnTo>
                  <a:lnTo>
                    <a:pt x="2401934" y="0"/>
                  </a:lnTo>
                  <a:lnTo>
                    <a:pt x="0" y="0"/>
                  </a:lnTo>
                  <a:lnTo>
                    <a:pt x="0" y="2308858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2541114"/>
            <a:ext cx="1152212" cy="115221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49A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659528" y="7846124"/>
            <a:ext cx="1152212" cy="115221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3C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104726" y="2541114"/>
            <a:ext cx="1152212" cy="115221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97CA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735554" y="7846124"/>
            <a:ext cx="1152212" cy="1152212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BAC7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180752" y="2541114"/>
            <a:ext cx="1152212" cy="1152212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C195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811580" y="7846124"/>
            <a:ext cx="1152212" cy="1152212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C74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371640" y="2849981"/>
            <a:ext cx="466331" cy="534477"/>
          </a:xfrm>
          <a:custGeom>
            <a:avLst/>
            <a:gdLst/>
            <a:ahLst/>
            <a:cxnLst/>
            <a:rect r="r" b="b" t="t" l="l"/>
            <a:pathLst>
              <a:path h="534477" w="466331">
                <a:moveTo>
                  <a:pt x="0" y="0"/>
                </a:moveTo>
                <a:lnTo>
                  <a:pt x="466332" y="0"/>
                </a:lnTo>
                <a:lnTo>
                  <a:pt x="466332" y="534478"/>
                </a:lnTo>
                <a:lnTo>
                  <a:pt x="0" y="534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6380795" y="2830684"/>
            <a:ext cx="600075" cy="573072"/>
          </a:xfrm>
          <a:custGeom>
            <a:avLst/>
            <a:gdLst/>
            <a:ahLst/>
            <a:cxnLst/>
            <a:rect r="r" b="b" t="t" l="l"/>
            <a:pathLst>
              <a:path h="573072" w="600075">
                <a:moveTo>
                  <a:pt x="0" y="0"/>
                </a:moveTo>
                <a:lnTo>
                  <a:pt x="600075" y="0"/>
                </a:lnTo>
                <a:lnTo>
                  <a:pt x="600075" y="573072"/>
                </a:lnTo>
                <a:lnTo>
                  <a:pt x="0" y="5730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8014408" y="8154991"/>
            <a:ext cx="607360" cy="534477"/>
          </a:xfrm>
          <a:custGeom>
            <a:avLst/>
            <a:gdLst/>
            <a:ahLst/>
            <a:cxnLst/>
            <a:rect r="r" b="b" t="t" l="l"/>
            <a:pathLst>
              <a:path h="534477" w="607360">
                <a:moveTo>
                  <a:pt x="0" y="0"/>
                </a:moveTo>
                <a:lnTo>
                  <a:pt x="607361" y="0"/>
                </a:lnTo>
                <a:lnTo>
                  <a:pt x="607361" y="534478"/>
                </a:lnTo>
                <a:lnTo>
                  <a:pt x="0" y="5344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13079186" y="8154991"/>
            <a:ext cx="617001" cy="534477"/>
          </a:xfrm>
          <a:custGeom>
            <a:avLst/>
            <a:gdLst/>
            <a:ahLst/>
            <a:cxnLst/>
            <a:rect r="r" b="b" t="t" l="l"/>
            <a:pathLst>
              <a:path h="534477" w="617001">
                <a:moveTo>
                  <a:pt x="0" y="0"/>
                </a:moveTo>
                <a:lnTo>
                  <a:pt x="617001" y="0"/>
                </a:lnTo>
                <a:lnTo>
                  <a:pt x="617001" y="534478"/>
                </a:lnTo>
                <a:lnTo>
                  <a:pt x="0" y="5344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2" id="32"/>
          <p:cNvSpPr/>
          <p:nvPr/>
        </p:nvSpPr>
        <p:spPr>
          <a:xfrm flipH="false" flipV="false" rot="0">
            <a:off x="11472562" y="2849981"/>
            <a:ext cx="568593" cy="534477"/>
          </a:xfrm>
          <a:custGeom>
            <a:avLst/>
            <a:gdLst/>
            <a:ahLst/>
            <a:cxnLst/>
            <a:rect r="r" b="b" t="t" l="l"/>
            <a:pathLst>
              <a:path h="534477" w="568593">
                <a:moveTo>
                  <a:pt x="0" y="0"/>
                </a:moveTo>
                <a:lnTo>
                  <a:pt x="568592" y="0"/>
                </a:lnTo>
                <a:lnTo>
                  <a:pt x="568592" y="534478"/>
                </a:lnTo>
                <a:lnTo>
                  <a:pt x="0" y="5344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3" id="33"/>
          <p:cNvSpPr/>
          <p:nvPr/>
        </p:nvSpPr>
        <p:spPr>
          <a:xfrm flipH="false" flipV="false" rot="0">
            <a:off x="2935597" y="8095659"/>
            <a:ext cx="600075" cy="653143"/>
          </a:xfrm>
          <a:custGeom>
            <a:avLst/>
            <a:gdLst/>
            <a:ahLst/>
            <a:cxnLst/>
            <a:rect r="r" b="b" t="t" l="l"/>
            <a:pathLst>
              <a:path h="653143" w="600075">
                <a:moveTo>
                  <a:pt x="0" y="0"/>
                </a:moveTo>
                <a:lnTo>
                  <a:pt x="600075" y="0"/>
                </a:lnTo>
                <a:lnTo>
                  <a:pt x="600075" y="653142"/>
                </a:lnTo>
                <a:lnTo>
                  <a:pt x="0" y="65314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4" id="34"/>
          <p:cNvSpPr/>
          <p:nvPr/>
        </p:nvSpPr>
        <p:spPr>
          <a:xfrm flipH="false" flipV="false" rot="0">
            <a:off x="-723900" y="9730900"/>
            <a:ext cx="1351773" cy="2791957"/>
          </a:xfrm>
          <a:custGeom>
            <a:avLst/>
            <a:gdLst/>
            <a:ahLst/>
            <a:cxnLst/>
            <a:rect r="r" b="b" t="t" l="l"/>
            <a:pathLst>
              <a:path h="2791957" w="1351773">
                <a:moveTo>
                  <a:pt x="0" y="0"/>
                </a:moveTo>
                <a:lnTo>
                  <a:pt x="1351773" y="0"/>
                </a:lnTo>
                <a:lnTo>
                  <a:pt x="1351773" y="2791957"/>
                </a:lnTo>
                <a:lnTo>
                  <a:pt x="0" y="27919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3493520" y="895350"/>
            <a:ext cx="11300959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7200"/>
              </a:lnSpc>
            </a:pPr>
            <a:r>
              <a:rPr lang="he-IL" b="true" sz="48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  <a:rtl val="true"/>
              </a:rPr>
              <a:t>סקירת תכנון פיננסי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2505464" y="2437244"/>
            <a:ext cx="2970955" cy="997799"/>
            <a:chOff x="0" y="0"/>
            <a:chExt cx="3961274" cy="1330398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הגדר יעדים פיננסיים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הגדירו יעדים פיננסיים ברורים ומדידים לטווח הקצר, הבינוני והארוך.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4136293" y="7742254"/>
            <a:ext cx="2970955" cy="997799"/>
            <a:chOff x="0" y="0"/>
            <a:chExt cx="3961274" cy="1330398"/>
          </a:xfrm>
        </p:grpSpPr>
        <p:sp>
          <p:nvSpPr>
            <p:cNvPr name="TextBox 40" id="40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לפתח אסטרטגיות פיננסיות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מתווה אסטרטגיות להשגת יעדים אלו, כולל גידול בהכנסות וניהול עלויות.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7581490" y="2437244"/>
            <a:ext cx="2970955" cy="1597874"/>
            <a:chOff x="0" y="0"/>
            <a:chExt cx="3961274" cy="2130498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0" y="-47625"/>
              <a:ext cx="3961274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תוצאות פיננסיות של הפרויקט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1158738"/>
              <a:ext cx="3961274" cy="971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צור תחזיות פיננסיות המבוססות על תרחישים שונים כדי להנחות את קבלת ההחלטות.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9212319" y="7742254"/>
            <a:ext cx="2970955" cy="1597874"/>
            <a:chOff x="0" y="0"/>
            <a:chExt cx="3961274" cy="2130498"/>
          </a:xfrm>
        </p:grpSpPr>
        <p:sp>
          <p:nvSpPr>
            <p:cNvPr name="TextBox 46" id="46"/>
            <p:cNvSpPr txBox="true"/>
            <p:nvPr/>
          </p:nvSpPr>
          <p:spPr>
            <a:xfrm rot="0">
              <a:off x="0" y="-47625"/>
              <a:ext cx="3961274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התאם יעדים עם יעדים עסקיים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0" y="1158738"/>
              <a:ext cx="3961274" cy="971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ודא שהיעדים הפיננסיים מתאימים ליעדים העסקיים הכוללים כדי לתמוך בצמיחה וביציבות.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2657516" y="2437244"/>
            <a:ext cx="2970955" cy="997799"/>
            <a:chOff x="0" y="0"/>
            <a:chExt cx="3961274" cy="1330398"/>
          </a:xfrm>
        </p:grpSpPr>
        <p:sp>
          <p:nvSpPr>
            <p:cNvPr name="TextBox 49" id="49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תקשורת מחזיקי עניין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העבר את התוכנית הפיננסית לבעלי עניין כדי להבטיח שקיפות ורכישה.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4288345" y="7742254"/>
            <a:ext cx="2970955" cy="1245449"/>
            <a:chOff x="0" y="0"/>
            <a:chExt cx="3961274" cy="1660598"/>
          </a:xfrm>
        </p:grpSpPr>
        <p:sp>
          <p:nvSpPr>
            <p:cNvPr name="TextBox 52" id="52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בדוק והתאם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0" y="688838"/>
              <a:ext cx="3961274" cy="971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סקור והתאם באופן שוטף את התוכנית הפיננסית בהתאם לתנאים העסקיים המשתנים.</a:t>
              </a:r>
            </a:p>
          </p:txBody>
        </p:sp>
      </p:grpSp>
      <p:sp>
        <p:nvSpPr>
          <p:cNvPr name="Freeform 54" id="54"/>
          <p:cNvSpPr/>
          <p:nvPr/>
        </p:nvSpPr>
        <p:spPr>
          <a:xfrm flipH="false" flipV="false" rot="0">
            <a:off x="438062" y="309335"/>
            <a:ext cx="3310238" cy="1276899"/>
          </a:xfrm>
          <a:custGeom>
            <a:avLst/>
            <a:gdLst/>
            <a:ahLst/>
            <a:cxnLst/>
            <a:rect r="r" b="b" t="t" l="l"/>
            <a:pathLst>
              <a:path h="1276899" w="3310238">
                <a:moveTo>
                  <a:pt x="0" y="0"/>
                </a:moveTo>
                <a:lnTo>
                  <a:pt x="3310238" y="0"/>
                </a:lnTo>
                <a:lnTo>
                  <a:pt x="3310238" y="1276898"/>
                </a:lnTo>
                <a:lnTo>
                  <a:pt x="0" y="127689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81088" y="4322740"/>
            <a:ext cx="3527608" cy="2509011"/>
          </a:xfrm>
          <a:custGeom>
            <a:avLst/>
            <a:gdLst/>
            <a:ahLst/>
            <a:cxnLst/>
            <a:rect r="r" b="b" t="t" l="l"/>
            <a:pathLst>
              <a:path h="2509011" w="3527608">
                <a:moveTo>
                  <a:pt x="0" y="0"/>
                </a:moveTo>
                <a:lnTo>
                  <a:pt x="3527608" y="0"/>
                </a:lnTo>
                <a:lnTo>
                  <a:pt x="3527608" y="2509011"/>
                </a:lnTo>
                <a:lnTo>
                  <a:pt x="0" y="25090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479304" y="4322740"/>
            <a:ext cx="3527608" cy="2509011"/>
          </a:xfrm>
          <a:custGeom>
            <a:avLst/>
            <a:gdLst/>
            <a:ahLst/>
            <a:cxnLst/>
            <a:rect r="r" b="b" t="t" l="l"/>
            <a:pathLst>
              <a:path h="2509011" w="3527608">
                <a:moveTo>
                  <a:pt x="0" y="0"/>
                </a:moveTo>
                <a:lnTo>
                  <a:pt x="3527608" y="0"/>
                </a:lnTo>
                <a:lnTo>
                  <a:pt x="3527608" y="2509011"/>
                </a:lnTo>
                <a:lnTo>
                  <a:pt x="0" y="2509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380196" y="4322740"/>
            <a:ext cx="3527608" cy="2509011"/>
          </a:xfrm>
          <a:custGeom>
            <a:avLst/>
            <a:gdLst/>
            <a:ahLst/>
            <a:cxnLst/>
            <a:rect r="r" b="b" t="t" l="l"/>
            <a:pathLst>
              <a:path h="2509011" w="3527608">
                <a:moveTo>
                  <a:pt x="0" y="0"/>
                </a:moveTo>
                <a:lnTo>
                  <a:pt x="3527608" y="0"/>
                </a:lnTo>
                <a:lnTo>
                  <a:pt x="3527608" y="2509011"/>
                </a:lnTo>
                <a:lnTo>
                  <a:pt x="0" y="25090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2725179"/>
            <a:ext cx="1152212" cy="115221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49A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104726" y="2725179"/>
            <a:ext cx="1152212" cy="115221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97C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180752" y="2725179"/>
            <a:ext cx="1152212" cy="1152212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C19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659528" y="7392822"/>
            <a:ext cx="1152212" cy="115221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3C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7735554" y="7392822"/>
            <a:ext cx="1152212" cy="1152212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BAC7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811580" y="7392822"/>
            <a:ext cx="1152212" cy="1152212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C74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3087649" y="7720272"/>
            <a:ext cx="600075" cy="497312"/>
          </a:xfrm>
          <a:custGeom>
            <a:avLst/>
            <a:gdLst/>
            <a:ahLst/>
            <a:cxnLst/>
            <a:rect r="r" b="b" t="t" l="l"/>
            <a:pathLst>
              <a:path h="497312" w="600075">
                <a:moveTo>
                  <a:pt x="0" y="0"/>
                </a:moveTo>
                <a:lnTo>
                  <a:pt x="600075" y="0"/>
                </a:lnTo>
                <a:lnTo>
                  <a:pt x="600075" y="497312"/>
                </a:lnTo>
                <a:lnTo>
                  <a:pt x="0" y="4973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1330308" y="3025060"/>
            <a:ext cx="548997" cy="552450"/>
          </a:xfrm>
          <a:custGeom>
            <a:avLst/>
            <a:gdLst/>
            <a:ahLst/>
            <a:cxnLst/>
            <a:rect r="r" b="b" t="t" l="l"/>
            <a:pathLst>
              <a:path h="552450" w="548997">
                <a:moveTo>
                  <a:pt x="0" y="0"/>
                </a:moveTo>
                <a:lnTo>
                  <a:pt x="548997" y="0"/>
                </a:lnTo>
                <a:lnTo>
                  <a:pt x="548997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2960100" y="7692703"/>
            <a:ext cx="551069" cy="552450"/>
          </a:xfrm>
          <a:custGeom>
            <a:avLst/>
            <a:gdLst/>
            <a:ahLst/>
            <a:cxnLst/>
            <a:rect r="r" b="b" t="t" l="l"/>
            <a:pathLst>
              <a:path h="552450" w="551069">
                <a:moveTo>
                  <a:pt x="0" y="0"/>
                </a:moveTo>
                <a:lnTo>
                  <a:pt x="551069" y="0"/>
                </a:lnTo>
                <a:lnTo>
                  <a:pt x="551069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6380795" y="3064255"/>
            <a:ext cx="600075" cy="474059"/>
          </a:xfrm>
          <a:custGeom>
            <a:avLst/>
            <a:gdLst/>
            <a:ahLst/>
            <a:cxnLst/>
            <a:rect r="r" b="b" t="t" l="l"/>
            <a:pathLst>
              <a:path h="474059" w="600075">
                <a:moveTo>
                  <a:pt x="0" y="0"/>
                </a:moveTo>
                <a:lnTo>
                  <a:pt x="600075" y="0"/>
                </a:lnTo>
                <a:lnTo>
                  <a:pt x="600075" y="474060"/>
                </a:lnTo>
                <a:lnTo>
                  <a:pt x="0" y="4740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8011623" y="7753651"/>
            <a:ext cx="600075" cy="430554"/>
          </a:xfrm>
          <a:custGeom>
            <a:avLst/>
            <a:gdLst/>
            <a:ahLst/>
            <a:cxnLst/>
            <a:rect r="r" b="b" t="t" l="l"/>
            <a:pathLst>
              <a:path h="430554" w="600075">
                <a:moveTo>
                  <a:pt x="0" y="0"/>
                </a:moveTo>
                <a:lnTo>
                  <a:pt x="600075" y="0"/>
                </a:lnTo>
                <a:lnTo>
                  <a:pt x="600075" y="430554"/>
                </a:lnTo>
                <a:lnTo>
                  <a:pt x="0" y="43055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0">
            <a:off x="11449941" y="3025060"/>
            <a:ext cx="613833" cy="552450"/>
          </a:xfrm>
          <a:custGeom>
            <a:avLst/>
            <a:gdLst/>
            <a:ahLst/>
            <a:cxnLst/>
            <a:rect r="r" b="b" t="t" l="l"/>
            <a:pathLst>
              <a:path h="552450" w="613833">
                <a:moveTo>
                  <a:pt x="0" y="0"/>
                </a:moveTo>
                <a:lnTo>
                  <a:pt x="613834" y="0"/>
                </a:lnTo>
                <a:lnTo>
                  <a:pt x="613834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0" id="30"/>
          <p:cNvGrpSpPr/>
          <p:nvPr/>
        </p:nvGrpSpPr>
        <p:grpSpPr>
          <a:xfrm rot="0">
            <a:off x="2505464" y="2621308"/>
            <a:ext cx="2970955" cy="997799"/>
            <a:chOff x="0" y="0"/>
            <a:chExt cx="3961274" cy="1330398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הכנת תקציב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פתח תקציב מפורט המתאר את ההכנסות וההוצאות הצפויות.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7581490" y="2621308"/>
            <a:ext cx="2970955" cy="997799"/>
            <a:chOff x="0" y="0"/>
            <a:chExt cx="3961274" cy="1330398"/>
          </a:xfrm>
        </p:grpSpPr>
        <p:sp>
          <p:nvSpPr>
            <p:cNvPr name="TextBox 34" id="34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הגדר גבולות הוצאה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קבע מגבלות הוצאות עבור מחלקות שונות כדי לשלוט בעלויות.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2657516" y="2621308"/>
            <a:ext cx="3318207" cy="988909"/>
            <a:chOff x="0" y="0"/>
            <a:chExt cx="4424277" cy="1318545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0" y="-38100"/>
              <a:ext cx="4424277" cy="4284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765"/>
                </a:lnSpc>
              </a:pPr>
              <a:r>
                <a:rPr lang="he-IL" b="true" sz="1975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התאם את התקציב לפי הצורך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0" y="676985"/>
              <a:ext cx="4424277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בצע התאמות נחוצות לתקציב על סמך ביצועים בפועל ושינויים בלתי צפויים.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4136293" y="7288951"/>
            <a:ext cx="2970955" cy="997799"/>
            <a:chOff x="0" y="0"/>
            <a:chExt cx="3961274" cy="1330398"/>
          </a:xfrm>
        </p:grpSpPr>
        <p:sp>
          <p:nvSpPr>
            <p:cNvPr name="TextBox 40" id="40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הקצאת משאבים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הקצאת משאבים ביעילות בין המחלקות כדי למקסם את האפקטיביות.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9212319" y="7288951"/>
            <a:ext cx="2970955" cy="997799"/>
            <a:chOff x="0" y="0"/>
            <a:chExt cx="3961274" cy="1330398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עקוב אחר ביצועי התקציב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עקוב אחר ביצועי התקציב באופן קבוע כדי לזהות שונות ולנקוט פעולות מתקנות.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4288345" y="7288951"/>
            <a:ext cx="2970955" cy="997799"/>
            <a:chOff x="0" y="0"/>
            <a:chExt cx="3961274" cy="1330398"/>
          </a:xfrm>
        </p:grpSpPr>
        <p:sp>
          <p:nvSpPr>
            <p:cNvPr name="TextBox 46" id="46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להבטיח תאימות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ודא ששיטות התקצוב תואמות לתקנות ולתקנים פיננסיים.</a:t>
              </a: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3493520" y="895350"/>
            <a:ext cx="11300959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7200"/>
              </a:lnSpc>
            </a:pPr>
            <a:r>
              <a:rPr lang="he-IL" b="true" sz="48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  <a:rtl val="true"/>
              </a:rPr>
              <a:t>תהליך תקציב</a:t>
            </a:r>
          </a:p>
        </p:txBody>
      </p:sp>
      <p:sp>
        <p:nvSpPr>
          <p:cNvPr name="Freeform 49" id="49"/>
          <p:cNvSpPr/>
          <p:nvPr/>
        </p:nvSpPr>
        <p:spPr>
          <a:xfrm flipH="false" flipV="false" rot="0">
            <a:off x="438062" y="309335"/>
            <a:ext cx="3310238" cy="1276899"/>
          </a:xfrm>
          <a:custGeom>
            <a:avLst/>
            <a:gdLst/>
            <a:ahLst/>
            <a:cxnLst/>
            <a:rect r="r" b="b" t="t" l="l"/>
            <a:pathLst>
              <a:path h="1276899" w="3310238">
                <a:moveTo>
                  <a:pt x="0" y="0"/>
                </a:moveTo>
                <a:lnTo>
                  <a:pt x="3310238" y="0"/>
                </a:lnTo>
                <a:lnTo>
                  <a:pt x="3310238" y="1276898"/>
                </a:lnTo>
                <a:lnTo>
                  <a:pt x="0" y="127689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48433" y="2175314"/>
            <a:ext cx="13720069" cy="7082986"/>
          </a:xfrm>
          <a:custGeom>
            <a:avLst/>
            <a:gdLst/>
            <a:ahLst/>
            <a:cxnLst/>
            <a:rect r="r" b="b" t="t" l="l"/>
            <a:pathLst>
              <a:path h="7082986" w="13720069">
                <a:moveTo>
                  <a:pt x="0" y="0"/>
                </a:moveTo>
                <a:lnTo>
                  <a:pt x="13720069" y="0"/>
                </a:lnTo>
                <a:lnTo>
                  <a:pt x="13720069" y="7082986"/>
                </a:lnTo>
                <a:lnTo>
                  <a:pt x="0" y="7082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296469" y="1784203"/>
            <a:ext cx="1449475" cy="1449475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49A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021207" y="8317051"/>
            <a:ext cx="1449475" cy="144947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BAC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237885" y="1784203"/>
            <a:ext cx="1449475" cy="1449475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3C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999273" y="1784203"/>
            <a:ext cx="1449475" cy="144947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97CB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377912" y="8317051"/>
            <a:ext cx="1449475" cy="1449475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C19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3082066" y="8317051"/>
            <a:ext cx="1449475" cy="1449475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C74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3631548" y="2166041"/>
            <a:ext cx="779318" cy="685800"/>
          </a:xfrm>
          <a:custGeom>
            <a:avLst/>
            <a:gdLst/>
            <a:ahLst/>
            <a:cxnLst/>
            <a:rect r="r" b="b" t="t" l="l"/>
            <a:pathLst>
              <a:path h="685800" w="779318">
                <a:moveTo>
                  <a:pt x="0" y="0"/>
                </a:moveTo>
                <a:lnTo>
                  <a:pt x="779318" y="0"/>
                </a:lnTo>
                <a:lnTo>
                  <a:pt x="77931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663442" y="2166041"/>
            <a:ext cx="598361" cy="685800"/>
          </a:xfrm>
          <a:custGeom>
            <a:avLst/>
            <a:gdLst/>
            <a:ahLst/>
            <a:cxnLst/>
            <a:rect r="r" b="b" t="t" l="l"/>
            <a:pathLst>
              <a:path h="685800" w="598361">
                <a:moveTo>
                  <a:pt x="0" y="0"/>
                </a:moveTo>
                <a:lnTo>
                  <a:pt x="598360" y="0"/>
                </a:lnTo>
                <a:lnTo>
                  <a:pt x="59836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328166" y="2166041"/>
            <a:ext cx="791688" cy="685800"/>
          </a:xfrm>
          <a:custGeom>
            <a:avLst/>
            <a:gdLst/>
            <a:ahLst/>
            <a:cxnLst/>
            <a:rect r="r" b="b" t="t" l="l"/>
            <a:pathLst>
              <a:path h="685800" w="791688">
                <a:moveTo>
                  <a:pt x="0" y="0"/>
                </a:moveTo>
                <a:lnTo>
                  <a:pt x="791689" y="0"/>
                </a:lnTo>
                <a:lnTo>
                  <a:pt x="79168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4386887" y="8698889"/>
            <a:ext cx="718115" cy="685800"/>
          </a:xfrm>
          <a:custGeom>
            <a:avLst/>
            <a:gdLst/>
            <a:ahLst/>
            <a:cxnLst/>
            <a:rect r="r" b="b" t="t" l="l"/>
            <a:pathLst>
              <a:path h="685800" w="718115">
                <a:moveTo>
                  <a:pt x="0" y="0"/>
                </a:moveTo>
                <a:lnTo>
                  <a:pt x="718115" y="0"/>
                </a:lnTo>
                <a:lnTo>
                  <a:pt x="718115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8742177" y="8698889"/>
            <a:ext cx="720946" cy="685800"/>
          </a:xfrm>
          <a:custGeom>
            <a:avLst/>
            <a:gdLst/>
            <a:ahLst/>
            <a:cxnLst/>
            <a:rect r="r" b="b" t="t" l="l"/>
            <a:pathLst>
              <a:path h="685800" w="720946">
                <a:moveTo>
                  <a:pt x="0" y="0"/>
                </a:moveTo>
                <a:lnTo>
                  <a:pt x="720946" y="0"/>
                </a:lnTo>
                <a:lnTo>
                  <a:pt x="720946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13443946" y="8698889"/>
            <a:ext cx="725714" cy="685800"/>
          </a:xfrm>
          <a:custGeom>
            <a:avLst/>
            <a:gdLst/>
            <a:ahLst/>
            <a:cxnLst/>
            <a:rect r="r" b="b" t="t" l="l"/>
            <a:pathLst>
              <a:path h="685800" w="725714">
                <a:moveTo>
                  <a:pt x="0" y="0"/>
                </a:moveTo>
                <a:lnTo>
                  <a:pt x="725715" y="0"/>
                </a:lnTo>
                <a:lnTo>
                  <a:pt x="725715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8" id="28"/>
          <p:cNvSpPr txBox="true"/>
          <p:nvPr/>
        </p:nvSpPr>
        <p:spPr>
          <a:xfrm rot="0">
            <a:off x="3493520" y="533972"/>
            <a:ext cx="11300959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7200"/>
              </a:lnSpc>
            </a:pPr>
            <a:r>
              <a:rPr lang="he-IL" b="true" sz="48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  <a:rtl val="true"/>
              </a:rPr>
              <a:t>ניתוח פיננסי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3296469" y="3519429"/>
            <a:ext cx="2970955" cy="997799"/>
            <a:chOff x="0" y="0"/>
            <a:chExt cx="3961274" cy="1330398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איסוף נתונים פיננסיים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אסוף נתונים פיננסיים מדויקים ממקורות שונים.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021207" y="6595691"/>
            <a:ext cx="2970955" cy="997799"/>
            <a:chOff x="0" y="0"/>
            <a:chExt cx="3961274" cy="1330398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זיהוי שונות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איתור הבדלים בין התוצאות הכספיות החזויות והממשיות.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7237885" y="3519429"/>
            <a:ext cx="2970955" cy="997799"/>
            <a:chOff x="0" y="0"/>
            <a:chExt cx="3961274" cy="1330398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ניתוח דוחות כספיים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נתח באופן קבוע דוחות כספיים כדי להעריך את ביצועי החברה.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0999273" y="3519429"/>
            <a:ext cx="2970955" cy="750149"/>
            <a:chOff x="0" y="0"/>
            <a:chExt cx="3961274" cy="1000198"/>
          </a:xfrm>
        </p:grpSpPr>
        <p:sp>
          <p:nvSpPr>
            <p:cNvPr name="TextBox 39" id="39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זיהוי מגמות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688838"/>
              <a:ext cx="3961274" cy="3113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זיהוי מגמות ודפוסים בביצועים פיננסיים.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8377912" y="6595691"/>
            <a:ext cx="2970955" cy="1350224"/>
            <a:chOff x="0" y="0"/>
            <a:chExt cx="3961274" cy="1800298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0" y="-47625"/>
              <a:ext cx="3961274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קבלת החלטות מבוססות נתונים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11587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השתמש בניתוח נתונים כדי לקבל החלטות פיננסיות מושכלות.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2321326" y="6595691"/>
            <a:ext cx="2970955" cy="997799"/>
            <a:chOff x="0" y="0"/>
            <a:chExt cx="3961274" cy="1330398"/>
          </a:xfrm>
        </p:grpSpPr>
        <p:sp>
          <p:nvSpPr>
            <p:cNvPr name="TextBox 45" id="45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דווח על ממצאים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דווח על ממצאי ניתוח לבעלי עניין כדי לתמוך בשקיפות ובאחריות.</a:t>
              </a:r>
            </a:p>
          </p:txBody>
        </p:sp>
      </p:grpSp>
      <p:sp>
        <p:nvSpPr>
          <p:cNvPr name="Freeform 47" id="47"/>
          <p:cNvSpPr/>
          <p:nvPr/>
        </p:nvSpPr>
        <p:spPr>
          <a:xfrm flipH="false" flipV="false" rot="0">
            <a:off x="-723900" y="9730900"/>
            <a:ext cx="1351773" cy="2791957"/>
          </a:xfrm>
          <a:custGeom>
            <a:avLst/>
            <a:gdLst/>
            <a:ahLst/>
            <a:cxnLst/>
            <a:rect r="r" b="b" t="t" l="l"/>
            <a:pathLst>
              <a:path h="2791957" w="1351773">
                <a:moveTo>
                  <a:pt x="0" y="0"/>
                </a:moveTo>
                <a:lnTo>
                  <a:pt x="1351773" y="0"/>
                </a:lnTo>
                <a:lnTo>
                  <a:pt x="1351773" y="2791957"/>
                </a:lnTo>
                <a:lnTo>
                  <a:pt x="0" y="27919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438062" y="309335"/>
            <a:ext cx="3310238" cy="1276899"/>
          </a:xfrm>
          <a:custGeom>
            <a:avLst/>
            <a:gdLst/>
            <a:ahLst/>
            <a:cxnLst/>
            <a:rect r="r" b="b" t="t" l="l"/>
            <a:pathLst>
              <a:path h="1276899" w="3310238">
                <a:moveTo>
                  <a:pt x="0" y="0"/>
                </a:moveTo>
                <a:lnTo>
                  <a:pt x="3310238" y="0"/>
                </a:lnTo>
                <a:lnTo>
                  <a:pt x="3310238" y="1276898"/>
                </a:lnTo>
                <a:lnTo>
                  <a:pt x="0" y="127689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18190" y="4897622"/>
            <a:ext cx="4621826" cy="2287804"/>
          </a:xfrm>
          <a:custGeom>
            <a:avLst/>
            <a:gdLst/>
            <a:ahLst/>
            <a:cxnLst/>
            <a:rect r="r" b="b" t="t" l="l"/>
            <a:pathLst>
              <a:path h="2287804" w="4621826">
                <a:moveTo>
                  <a:pt x="0" y="0"/>
                </a:moveTo>
                <a:lnTo>
                  <a:pt x="4621826" y="0"/>
                </a:lnTo>
                <a:lnTo>
                  <a:pt x="4621826" y="2287804"/>
                </a:lnTo>
                <a:lnTo>
                  <a:pt x="0" y="22878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22611" y="4897622"/>
            <a:ext cx="4621826" cy="2287804"/>
          </a:xfrm>
          <a:custGeom>
            <a:avLst/>
            <a:gdLst/>
            <a:ahLst/>
            <a:cxnLst/>
            <a:rect r="r" b="b" t="t" l="l"/>
            <a:pathLst>
              <a:path h="2287804" w="4621826">
                <a:moveTo>
                  <a:pt x="0" y="0"/>
                </a:moveTo>
                <a:lnTo>
                  <a:pt x="4621826" y="0"/>
                </a:lnTo>
                <a:lnTo>
                  <a:pt x="4621826" y="2287804"/>
                </a:lnTo>
                <a:lnTo>
                  <a:pt x="0" y="2287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4114291" y="4897622"/>
            <a:ext cx="4621826" cy="2287804"/>
          </a:xfrm>
          <a:custGeom>
            <a:avLst/>
            <a:gdLst/>
            <a:ahLst/>
            <a:cxnLst/>
            <a:rect r="r" b="b" t="t" l="l"/>
            <a:pathLst>
              <a:path h="2287804" w="4621826">
                <a:moveTo>
                  <a:pt x="4621827" y="2287804"/>
                </a:moveTo>
                <a:lnTo>
                  <a:pt x="0" y="2287804"/>
                </a:lnTo>
                <a:lnTo>
                  <a:pt x="0" y="0"/>
                </a:lnTo>
                <a:lnTo>
                  <a:pt x="4621827" y="0"/>
                </a:lnTo>
                <a:lnTo>
                  <a:pt x="4621827" y="228780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1918712" y="4897622"/>
            <a:ext cx="4621826" cy="2287804"/>
          </a:xfrm>
          <a:custGeom>
            <a:avLst/>
            <a:gdLst/>
            <a:ahLst/>
            <a:cxnLst/>
            <a:rect r="r" b="b" t="t" l="l"/>
            <a:pathLst>
              <a:path h="2287804" w="4621826">
                <a:moveTo>
                  <a:pt x="4621826" y="2287804"/>
                </a:moveTo>
                <a:lnTo>
                  <a:pt x="0" y="2287804"/>
                </a:lnTo>
                <a:lnTo>
                  <a:pt x="0" y="0"/>
                </a:lnTo>
                <a:lnTo>
                  <a:pt x="4621826" y="0"/>
                </a:lnTo>
                <a:lnTo>
                  <a:pt x="4621826" y="2287804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65260" y="5612899"/>
            <a:ext cx="844391" cy="857250"/>
          </a:xfrm>
          <a:custGeom>
            <a:avLst/>
            <a:gdLst/>
            <a:ahLst/>
            <a:cxnLst/>
            <a:rect r="r" b="b" t="t" l="l"/>
            <a:pathLst>
              <a:path h="857250" w="844391">
                <a:moveTo>
                  <a:pt x="0" y="0"/>
                </a:moveTo>
                <a:lnTo>
                  <a:pt x="844392" y="0"/>
                </a:lnTo>
                <a:lnTo>
                  <a:pt x="844392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401417" y="5612899"/>
            <a:ext cx="1085127" cy="857250"/>
          </a:xfrm>
          <a:custGeom>
            <a:avLst/>
            <a:gdLst/>
            <a:ahLst/>
            <a:cxnLst/>
            <a:rect r="r" b="b" t="t" l="l"/>
            <a:pathLst>
              <a:path h="857250" w="1085127">
                <a:moveTo>
                  <a:pt x="0" y="0"/>
                </a:moveTo>
                <a:lnTo>
                  <a:pt x="1085126" y="0"/>
                </a:lnTo>
                <a:lnTo>
                  <a:pt x="1085126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083237" y="5570911"/>
            <a:ext cx="1008005" cy="941225"/>
          </a:xfrm>
          <a:custGeom>
            <a:avLst/>
            <a:gdLst/>
            <a:ahLst/>
            <a:cxnLst/>
            <a:rect r="r" b="b" t="t" l="l"/>
            <a:pathLst>
              <a:path h="941225" w="1008005">
                <a:moveTo>
                  <a:pt x="0" y="0"/>
                </a:moveTo>
                <a:lnTo>
                  <a:pt x="1008005" y="0"/>
                </a:lnTo>
                <a:lnTo>
                  <a:pt x="1008005" y="941225"/>
                </a:lnTo>
                <a:lnTo>
                  <a:pt x="0" y="9412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028997" y="5612899"/>
            <a:ext cx="952500" cy="857250"/>
          </a:xfrm>
          <a:custGeom>
            <a:avLst/>
            <a:gdLst/>
            <a:ahLst/>
            <a:cxnLst/>
            <a:rect r="r" b="b" t="t" l="l"/>
            <a:pathLst>
              <a:path h="857250" w="952500">
                <a:moveTo>
                  <a:pt x="0" y="0"/>
                </a:moveTo>
                <a:lnTo>
                  <a:pt x="952500" y="0"/>
                </a:lnTo>
                <a:lnTo>
                  <a:pt x="95250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661051" y="5570911"/>
            <a:ext cx="921224" cy="941225"/>
          </a:xfrm>
          <a:custGeom>
            <a:avLst/>
            <a:gdLst/>
            <a:ahLst/>
            <a:cxnLst/>
            <a:rect r="r" b="b" t="t" l="l"/>
            <a:pathLst>
              <a:path h="941225" w="921224">
                <a:moveTo>
                  <a:pt x="0" y="0"/>
                </a:moveTo>
                <a:lnTo>
                  <a:pt x="921224" y="0"/>
                </a:lnTo>
                <a:lnTo>
                  <a:pt x="921224" y="941225"/>
                </a:lnTo>
                <a:lnTo>
                  <a:pt x="0" y="94122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906462" y="5565274"/>
            <a:ext cx="1024194" cy="952500"/>
          </a:xfrm>
          <a:custGeom>
            <a:avLst/>
            <a:gdLst/>
            <a:ahLst/>
            <a:cxnLst/>
            <a:rect r="r" b="b" t="t" l="l"/>
            <a:pathLst>
              <a:path h="952500" w="1024194">
                <a:moveTo>
                  <a:pt x="0" y="0"/>
                </a:moveTo>
                <a:lnTo>
                  <a:pt x="1024194" y="0"/>
                </a:lnTo>
                <a:lnTo>
                  <a:pt x="1024194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143336" y="3013998"/>
            <a:ext cx="2970955" cy="997799"/>
            <a:chOff x="0" y="0"/>
            <a:chExt cx="3961274" cy="1330398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זיהוי סיכונים פיננסיים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זיהוי סיכונים פיננסיים פוטנציאליים שעלולים להשפיע על החברה.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636185" y="7471176"/>
            <a:ext cx="2970955" cy="997799"/>
            <a:chOff x="0" y="0"/>
            <a:chExt cx="3961274" cy="1330398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הערכת השפעת הסיכון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הערכת ההשפעה הפוטנציאלית של סיכונים מזוהים על העסק.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173045" y="3013998"/>
            <a:ext cx="2970955" cy="750149"/>
            <a:chOff x="0" y="0"/>
            <a:chExt cx="3961274" cy="1000198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לפתח אסטרטגיות הפחתה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688838"/>
              <a:ext cx="3961274" cy="3113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לפתח אסטרטגיות להפחתת סיכונים שזוהו.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173709" y="7471176"/>
            <a:ext cx="2970955" cy="1350224"/>
            <a:chOff x="0" y="0"/>
            <a:chExt cx="3961274" cy="1800298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-47625"/>
              <a:ext cx="3961274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סקירת תוכנית ניהול סיכונים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11587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סקור ועדכן באופן קבוע את תוכנית ניהול הסיכונים כדי להבטיח את יעילותה.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1560986" y="3013998"/>
            <a:ext cx="2970955" cy="997799"/>
            <a:chOff x="0" y="0"/>
            <a:chExt cx="3961274" cy="1330398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מעקב אחר סיכונים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מעקב רציף אחר סיכונים פיננסיים והתאמת אסטרטגיות לפי הצורך.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029364" y="7471176"/>
            <a:ext cx="2970955" cy="997799"/>
            <a:chOff x="0" y="0"/>
            <a:chExt cx="3961274" cy="1330398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יישום בקרות סיכונים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הטמעת בקרות כדי למזער את ההשפעה של סיכונים פיננסיים.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3493520" y="895350"/>
            <a:ext cx="11300959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7200"/>
              </a:lnSpc>
            </a:pPr>
            <a:r>
              <a:rPr lang="he-IL" b="true" sz="48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  <a:rtl val="true"/>
              </a:rPr>
              <a:t>ניהול סיכונים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-723900" y="9730900"/>
            <a:ext cx="1351773" cy="2791957"/>
          </a:xfrm>
          <a:custGeom>
            <a:avLst/>
            <a:gdLst/>
            <a:ahLst/>
            <a:cxnLst/>
            <a:rect r="r" b="b" t="t" l="l"/>
            <a:pathLst>
              <a:path h="2791957" w="1351773">
                <a:moveTo>
                  <a:pt x="0" y="0"/>
                </a:moveTo>
                <a:lnTo>
                  <a:pt x="1351773" y="0"/>
                </a:lnTo>
                <a:lnTo>
                  <a:pt x="1351773" y="2791957"/>
                </a:lnTo>
                <a:lnTo>
                  <a:pt x="0" y="279195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38062" y="309335"/>
            <a:ext cx="3310238" cy="1276899"/>
          </a:xfrm>
          <a:custGeom>
            <a:avLst/>
            <a:gdLst/>
            <a:ahLst/>
            <a:cxnLst/>
            <a:rect r="r" b="b" t="t" l="l"/>
            <a:pathLst>
              <a:path h="1276899" w="3310238">
                <a:moveTo>
                  <a:pt x="0" y="0"/>
                </a:moveTo>
                <a:lnTo>
                  <a:pt x="3310238" y="0"/>
                </a:lnTo>
                <a:lnTo>
                  <a:pt x="3310238" y="1276898"/>
                </a:lnTo>
                <a:lnTo>
                  <a:pt x="0" y="127689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93731" y="1353950"/>
            <a:ext cx="2990944" cy="2990944"/>
          </a:xfrm>
          <a:custGeom>
            <a:avLst/>
            <a:gdLst/>
            <a:ahLst/>
            <a:cxnLst/>
            <a:rect r="r" b="b" t="t" l="l"/>
            <a:pathLst>
              <a:path h="2990944" w="2990944">
                <a:moveTo>
                  <a:pt x="0" y="0"/>
                </a:moveTo>
                <a:lnTo>
                  <a:pt x="2990945" y="0"/>
                </a:lnTo>
                <a:lnTo>
                  <a:pt x="2990945" y="2990945"/>
                </a:lnTo>
                <a:lnTo>
                  <a:pt x="0" y="29909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979452" y="3817837"/>
            <a:ext cx="15478312" cy="3811534"/>
          </a:xfrm>
          <a:custGeom>
            <a:avLst/>
            <a:gdLst/>
            <a:ahLst/>
            <a:cxnLst/>
            <a:rect r="r" b="b" t="t" l="l"/>
            <a:pathLst>
              <a:path h="3811534" w="15478312">
                <a:moveTo>
                  <a:pt x="0" y="0"/>
                </a:moveTo>
                <a:lnTo>
                  <a:pt x="15478312" y="0"/>
                </a:lnTo>
                <a:lnTo>
                  <a:pt x="15478312" y="3811534"/>
                </a:lnTo>
                <a:lnTo>
                  <a:pt x="0" y="38115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654719"/>
            <a:ext cx="1547800" cy="2501495"/>
          </a:xfrm>
          <a:custGeom>
            <a:avLst/>
            <a:gdLst/>
            <a:ahLst/>
            <a:cxnLst/>
            <a:rect r="r" b="b" t="t" l="l"/>
            <a:pathLst>
              <a:path h="2501495" w="1547800">
                <a:moveTo>
                  <a:pt x="0" y="0"/>
                </a:moveTo>
                <a:lnTo>
                  <a:pt x="1547800" y="0"/>
                </a:lnTo>
                <a:lnTo>
                  <a:pt x="1547800" y="2501495"/>
                </a:lnTo>
                <a:lnTo>
                  <a:pt x="0" y="2501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4056805" y="7175264"/>
            <a:ext cx="1547800" cy="2501495"/>
          </a:xfrm>
          <a:custGeom>
            <a:avLst/>
            <a:gdLst/>
            <a:ahLst/>
            <a:cxnLst/>
            <a:rect r="r" b="b" t="t" l="l"/>
            <a:pathLst>
              <a:path h="2501495" w="1547800">
                <a:moveTo>
                  <a:pt x="0" y="2501495"/>
                </a:moveTo>
                <a:lnTo>
                  <a:pt x="1547801" y="2501495"/>
                </a:lnTo>
                <a:lnTo>
                  <a:pt x="1547801" y="0"/>
                </a:lnTo>
                <a:lnTo>
                  <a:pt x="0" y="0"/>
                </a:lnTo>
                <a:lnTo>
                  <a:pt x="0" y="2501495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451168" y="4224818"/>
            <a:ext cx="1547800" cy="2501495"/>
          </a:xfrm>
          <a:custGeom>
            <a:avLst/>
            <a:gdLst/>
            <a:ahLst/>
            <a:cxnLst/>
            <a:rect r="r" b="b" t="t" l="l"/>
            <a:pathLst>
              <a:path h="2501495" w="1547800">
                <a:moveTo>
                  <a:pt x="0" y="0"/>
                </a:moveTo>
                <a:lnTo>
                  <a:pt x="1547800" y="0"/>
                </a:lnTo>
                <a:lnTo>
                  <a:pt x="1547800" y="2501495"/>
                </a:lnTo>
                <a:lnTo>
                  <a:pt x="0" y="25014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10078957" y="5542867"/>
            <a:ext cx="1547800" cy="2501495"/>
          </a:xfrm>
          <a:custGeom>
            <a:avLst/>
            <a:gdLst/>
            <a:ahLst/>
            <a:cxnLst/>
            <a:rect r="r" b="b" t="t" l="l"/>
            <a:pathLst>
              <a:path h="2501495" w="1547800">
                <a:moveTo>
                  <a:pt x="0" y="2501495"/>
                </a:moveTo>
                <a:lnTo>
                  <a:pt x="1547800" y="2501495"/>
                </a:lnTo>
                <a:lnTo>
                  <a:pt x="1547800" y="0"/>
                </a:lnTo>
                <a:lnTo>
                  <a:pt x="0" y="0"/>
                </a:lnTo>
                <a:lnTo>
                  <a:pt x="0" y="2501495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2883614" y="1941726"/>
            <a:ext cx="1811179" cy="1811179"/>
          </a:xfrm>
          <a:custGeom>
            <a:avLst/>
            <a:gdLst/>
            <a:ahLst/>
            <a:cxnLst/>
            <a:rect r="r" b="b" t="t" l="l"/>
            <a:pathLst>
              <a:path h="1811179" w="1811179">
                <a:moveTo>
                  <a:pt x="0" y="0"/>
                </a:moveTo>
                <a:lnTo>
                  <a:pt x="1811179" y="0"/>
                </a:lnTo>
                <a:lnTo>
                  <a:pt x="1811179" y="1811179"/>
                </a:lnTo>
                <a:lnTo>
                  <a:pt x="0" y="18111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3064466" y="2122578"/>
            <a:ext cx="1449475" cy="1449475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C74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403072" y="2456791"/>
            <a:ext cx="772263" cy="781050"/>
          </a:xfrm>
          <a:custGeom>
            <a:avLst/>
            <a:gdLst/>
            <a:ahLst/>
            <a:cxnLst/>
            <a:rect r="r" b="b" t="t" l="l"/>
            <a:pathLst>
              <a:path h="781050" w="772263">
                <a:moveTo>
                  <a:pt x="0" y="0"/>
                </a:moveTo>
                <a:lnTo>
                  <a:pt x="772263" y="0"/>
                </a:lnTo>
                <a:lnTo>
                  <a:pt x="772263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0462332" y="6918343"/>
            <a:ext cx="781050" cy="720519"/>
          </a:xfrm>
          <a:custGeom>
            <a:avLst/>
            <a:gdLst/>
            <a:ahLst/>
            <a:cxnLst/>
            <a:rect r="r" b="b" t="t" l="l"/>
            <a:pathLst>
              <a:path h="720519" w="781050">
                <a:moveTo>
                  <a:pt x="0" y="0"/>
                </a:moveTo>
                <a:lnTo>
                  <a:pt x="781050" y="0"/>
                </a:lnTo>
                <a:lnTo>
                  <a:pt x="781050" y="720518"/>
                </a:lnTo>
                <a:lnTo>
                  <a:pt x="0" y="7205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4446038" y="8598126"/>
            <a:ext cx="769334" cy="781050"/>
          </a:xfrm>
          <a:custGeom>
            <a:avLst/>
            <a:gdLst/>
            <a:ahLst/>
            <a:cxnLst/>
            <a:rect r="r" b="b" t="t" l="l"/>
            <a:pathLst>
              <a:path h="781050" w="769334">
                <a:moveTo>
                  <a:pt x="0" y="0"/>
                </a:moveTo>
                <a:lnTo>
                  <a:pt x="769335" y="0"/>
                </a:lnTo>
                <a:lnTo>
                  <a:pt x="769335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441428" y="5097873"/>
            <a:ext cx="722344" cy="625730"/>
          </a:xfrm>
          <a:custGeom>
            <a:avLst/>
            <a:gdLst/>
            <a:ahLst/>
            <a:cxnLst/>
            <a:rect r="r" b="b" t="t" l="l"/>
            <a:pathLst>
              <a:path h="625730" w="722344">
                <a:moveTo>
                  <a:pt x="0" y="0"/>
                </a:moveTo>
                <a:lnTo>
                  <a:pt x="722344" y="0"/>
                </a:lnTo>
                <a:lnTo>
                  <a:pt x="722344" y="625731"/>
                </a:lnTo>
                <a:lnTo>
                  <a:pt x="0" y="62573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6834543" y="4690916"/>
            <a:ext cx="781050" cy="647295"/>
          </a:xfrm>
          <a:custGeom>
            <a:avLst/>
            <a:gdLst/>
            <a:ahLst/>
            <a:cxnLst/>
            <a:rect r="r" b="b" t="t" l="l"/>
            <a:pathLst>
              <a:path h="647295" w="781050">
                <a:moveTo>
                  <a:pt x="0" y="0"/>
                </a:moveTo>
                <a:lnTo>
                  <a:pt x="781050" y="0"/>
                </a:lnTo>
                <a:lnTo>
                  <a:pt x="781050" y="647295"/>
                </a:lnTo>
                <a:lnTo>
                  <a:pt x="0" y="64729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17259300" y="-723900"/>
            <a:ext cx="1752600" cy="1752600"/>
          </a:xfrm>
          <a:custGeom>
            <a:avLst/>
            <a:gdLst/>
            <a:ahLst/>
            <a:cxnLst/>
            <a:rect r="r" b="b" t="t" l="l"/>
            <a:pathLst>
              <a:path h="1752600" w="1752600">
                <a:moveTo>
                  <a:pt x="0" y="0"/>
                </a:moveTo>
                <a:lnTo>
                  <a:pt x="1752600" y="0"/>
                </a:lnTo>
                <a:lnTo>
                  <a:pt x="1752600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868904" y="792023"/>
            <a:ext cx="780791" cy="473355"/>
          </a:xfrm>
          <a:custGeom>
            <a:avLst/>
            <a:gdLst/>
            <a:ahLst/>
            <a:cxnLst/>
            <a:rect r="r" b="b" t="t" l="l"/>
            <a:pathLst>
              <a:path h="473355" w="780791">
                <a:moveTo>
                  <a:pt x="0" y="0"/>
                </a:moveTo>
                <a:lnTo>
                  <a:pt x="780792" y="0"/>
                </a:lnTo>
                <a:lnTo>
                  <a:pt x="780792" y="473354"/>
                </a:lnTo>
                <a:lnTo>
                  <a:pt x="0" y="473354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-686431" y="8729751"/>
            <a:ext cx="2019971" cy="2002296"/>
          </a:xfrm>
          <a:custGeom>
            <a:avLst/>
            <a:gdLst/>
            <a:ahLst/>
            <a:cxnLst/>
            <a:rect r="r" b="b" t="t" l="l"/>
            <a:pathLst>
              <a:path h="2002296" w="2019971">
                <a:moveTo>
                  <a:pt x="0" y="0"/>
                </a:moveTo>
                <a:lnTo>
                  <a:pt x="2019971" y="0"/>
                </a:lnTo>
                <a:lnTo>
                  <a:pt x="2019971" y="2002297"/>
                </a:lnTo>
                <a:lnTo>
                  <a:pt x="0" y="2002297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949176" y="9258300"/>
            <a:ext cx="2062724" cy="1915755"/>
          </a:xfrm>
          <a:custGeom>
            <a:avLst/>
            <a:gdLst/>
            <a:ahLst/>
            <a:cxnLst/>
            <a:rect r="r" b="b" t="t" l="l"/>
            <a:pathLst>
              <a:path h="1915755" w="2062724">
                <a:moveTo>
                  <a:pt x="0" y="0"/>
                </a:moveTo>
                <a:lnTo>
                  <a:pt x="2062724" y="0"/>
                </a:lnTo>
                <a:lnTo>
                  <a:pt x="2062724" y="1915755"/>
                </a:lnTo>
                <a:lnTo>
                  <a:pt x="0" y="1915755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-723900" y="9730900"/>
            <a:ext cx="1351773" cy="2791957"/>
          </a:xfrm>
          <a:custGeom>
            <a:avLst/>
            <a:gdLst/>
            <a:ahLst/>
            <a:cxnLst/>
            <a:rect r="r" b="b" t="t" l="l"/>
            <a:pathLst>
              <a:path h="2791957" w="1351773">
                <a:moveTo>
                  <a:pt x="0" y="0"/>
                </a:moveTo>
                <a:lnTo>
                  <a:pt x="1351773" y="0"/>
                </a:lnTo>
                <a:lnTo>
                  <a:pt x="1351773" y="2791957"/>
                </a:lnTo>
                <a:lnTo>
                  <a:pt x="0" y="2791957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855208" y="8486779"/>
            <a:ext cx="1435029" cy="1543042"/>
          </a:xfrm>
          <a:custGeom>
            <a:avLst/>
            <a:gdLst/>
            <a:ahLst/>
            <a:cxnLst/>
            <a:rect r="r" b="b" t="t" l="l"/>
            <a:pathLst>
              <a:path h="1543042" w="1435029">
                <a:moveTo>
                  <a:pt x="0" y="0"/>
                </a:moveTo>
                <a:lnTo>
                  <a:pt x="1435029" y="0"/>
                </a:lnTo>
                <a:lnTo>
                  <a:pt x="1435029" y="1543042"/>
                </a:lnTo>
                <a:lnTo>
                  <a:pt x="0" y="1543042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38062" y="309335"/>
            <a:ext cx="3310238" cy="1276899"/>
          </a:xfrm>
          <a:custGeom>
            <a:avLst/>
            <a:gdLst/>
            <a:ahLst/>
            <a:cxnLst/>
            <a:rect r="r" b="b" t="t" l="l"/>
            <a:pathLst>
              <a:path h="1276899" w="3310238">
                <a:moveTo>
                  <a:pt x="0" y="0"/>
                </a:moveTo>
                <a:lnTo>
                  <a:pt x="3310238" y="0"/>
                </a:lnTo>
                <a:lnTo>
                  <a:pt x="3310238" y="1276898"/>
                </a:lnTo>
                <a:lnTo>
                  <a:pt x="0" y="1276898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916512" y="4690916"/>
            <a:ext cx="2970955" cy="997799"/>
            <a:chOff x="0" y="0"/>
            <a:chExt cx="3961274" cy="1330398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הכנת דוחות כספיים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הכן דוחות כספיים מדויקים ובזמן עבור בעלי העניין.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6066978" y="8255737"/>
            <a:ext cx="2970955" cy="997799"/>
            <a:chOff x="0" y="0"/>
            <a:chExt cx="3961274" cy="1330398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להבטיח דיוק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להבטיח את הדיוק והשלמות של כל הדוחות הכספיים.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8341868" y="3602093"/>
            <a:ext cx="2970955" cy="997799"/>
            <a:chOff x="0" y="0"/>
            <a:chExt cx="3961274" cy="1330398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לעמוד בתקנות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ודא שהדוחות עומדים בכל התקנות והתקנים הפיננסיים הרלוונטיים.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2013382" y="6628639"/>
            <a:ext cx="2970955" cy="997799"/>
            <a:chOff x="0" y="0"/>
            <a:chExt cx="3961274" cy="1330398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תקשר תוצאות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העבר ביעילות תוצאות פיננסיות ותובנות לבעלי עניין.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5099966" y="1941726"/>
            <a:ext cx="2414851" cy="1350224"/>
            <a:chOff x="0" y="0"/>
            <a:chExt cx="3219801" cy="1800298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0" y="-47625"/>
              <a:ext cx="3219801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השתמש בדוחות לקבלת החלטות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0" y="1158738"/>
              <a:ext cx="3219801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מנף דוחות פיננסיים כדי לתת החלטות עסקיות אסטרטגיות.</a:t>
              </a: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1548746" y="1087123"/>
            <a:ext cx="7595254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7200"/>
              </a:lnSpc>
            </a:pPr>
            <a:r>
              <a:rPr lang="he-IL" b="true" sz="48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  <a:rtl val="true"/>
              </a:rPr>
              <a:t>דיווח כספי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4532975"/>
            <a:ext cx="18288000" cy="1920240"/>
          </a:xfrm>
          <a:custGeom>
            <a:avLst/>
            <a:gdLst/>
            <a:ahLst/>
            <a:cxnLst/>
            <a:rect r="r" b="b" t="t" l="l"/>
            <a:pathLst>
              <a:path h="1920240" w="18288000">
                <a:moveTo>
                  <a:pt x="0" y="0"/>
                </a:moveTo>
                <a:lnTo>
                  <a:pt x="18288000" y="0"/>
                </a:lnTo>
                <a:lnTo>
                  <a:pt x="18288000" y="1920240"/>
                </a:lnTo>
                <a:lnTo>
                  <a:pt x="0" y="1920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12180" y="6956385"/>
            <a:ext cx="1449475" cy="1449475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49A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665346" y="2578675"/>
            <a:ext cx="1449475" cy="144947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97C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848489" y="6956385"/>
            <a:ext cx="1449475" cy="1449475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3C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166858" y="2578675"/>
            <a:ext cx="1449475" cy="144947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C19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334044" y="6956385"/>
            <a:ext cx="1449475" cy="1449475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C74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789255" y="7375179"/>
            <a:ext cx="695325" cy="611886"/>
          </a:xfrm>
          <a:custGeom>
            <a:avLst/>
            <a:gdLst/>
            <a:ahLst/>
            <a:cxnLst/>
            <a:rect r="r" b="b" t="t" l="l"/>
            <a:pathLst>
              <a:path h="611886" w="695325">
                <a:moveTo>
                  <a:pt x="0" y="0"/>
                </a:moveTo>
                <a:lnTo>
                  <a:pt x="695325" y="0"/>
                </a:lnTo>
                <a:lnTo>
                  <a:pt x="695325" y="611886"/>
                </a:lnTo>
                <a:lnTo>
                  <a:pt x="0" y="6118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6130631" y="2955750"/>
            <a:ext cx="606671" cy="695325"/>
          </a:xfrm>
          <a:custGeom>
            <a:avLst/>
            <a:gdLst/>
            <a:ahLst/>
            <a:cxnLst/>
            <a:rect r="r" b="b" t="t" l="l"/>
            <a:pathLst>
              <a:path h="695325" w="606671">
                <a:moveTo>
                  <a:pt x="0" y="0"/>
                </a:moveTo>
                <a:lnTo>
                  <a:pt x="606671" y="0"/>
                </a:lnTo>
                <a:lnTo>
                  <a:pt x="606671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7225564" y="7329948"/>
            <a:ext cx="695325" cy="702348"/>
          </a:xfrm>
          <a:custGeom>
            <a:avLst/>
            <a:gdLst/>
            <a:ahLst/>
            <a:cxnLst/>
            <a:rect r="r" b="b" t="t" l="l"/>
            <a:pathLst>
              <a:path h="702348" w="695325">
                <a:moveTo>
                  <a:pt x="0" y="0"/>
                </a:moveTo>
                <a:lnTo>
                  <a:pt x="695325" y="0"/>
                </a:lnTo>
                <a:lnTo>
                  <a:pt x="695325" y="702349"/>
                </a:lnTo>
                <a:lnTo>
                  <a:pt x="0" y="7023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11572181" y="2955750"/>
            <a:ext cx="638830" cy="695325"/>
          </a:xfrm>
          <a:custGeom>
            <a:avLst/>
            <a:gdLst/>
            <a:ahLst/>
            <a:cxnLst/>
            <a:rect r="r" b="b" t="t" l="l"/>
            <a:pathLst>
              <a:path h="695325" w="638830">
                <a:moveTo>
                  <a:pt x="0" y="0"/>
                </a:moveTo>
                <a:lnTo>
                  <a:pt x="638829" y="0"/>
                </a:lnTo>
                <a:lnTo>
                  <a:pt x="638829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12639280" y="7333460"/>
            <a:ext cx="839005" cy="695325"/>
          </a:xfrm>
          <a:custGeom>
            <a:avLst/>
            <a:gdLst/>
            <a:ahLst/>
            <a:cxnLst/>
            <a:rect r="r" b="b" t="t" l="l"/>
            <a:pathLst>
              <a:path h="695325" w="839005">
                <a:moveTo>
                  <a:pt x="0" y="0"/>
                </a:moveTo>
                <a:lnTo>
                  <a:pt x="839004" y="0"/>
                </a:lnTo>
                <a:lnTo>
                  <a:pt x="839004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4" id="24"/>
          <p:cNvGrpSpPr/>
          <p:nvPr/>
        </p:nvGrpSpPr>
        <p:grpSpPr>
          <a:xfrm rot="0">
            <a:off x="3150519" y="7058398"/>
            <a:ext cx="2970955" cy="997799"/>
            <a:chOff x="0" y="0"/>
            <a:chExt cx="3961274" cy="1330398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תוכנית ביקורת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תזמן ותכנן ביקורות פנימיות וחיצוניות קבועות.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397062" y="2680688"/>
            <a:ext cx="2970955" cy="997799"/>
            <a:chOff x="0" y="0"/>
            <a:chExt cx="3961274" cy="1330398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עריכת ביקורת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בצע ביקורות יסודיות לבדיקת שיטות פיננסיות ורישומים.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8583714" y="7058398"/>
            <a:ext cx="2970955" cy="997799"/>
            <a:chOff x="0" y="0"/>
            <a:chExt cx="3961274" cy="1330398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זיהוי אי התאמות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זהה אי-התאמות או בעיות במהלך תהליך הביקורת.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2902083" y="2680688"/>
            <a:ext cx="2970955" cy="997799"/>
            <a:chOff x="0" y="0"/>
            <a:chExt cx="3961274" cy="1330398"/>
          </a:xfrm>
        </p:grpSpPr>
        <p:sp>
          <p:nvSpPr>
            <p:cNvPr name="TextBox 34" id="34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יישם תיקונים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בצע פעולות מתקנות כדי לטפל בממצאי הביקורת ולשפר שיטות עבודה.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4069270" y="7058398"/>
            <a:ext cx="2970955" cy="997799"/>
            <a:chOff x="0" y="0"/>
            <a:chExt cx="3961274" cy="1330398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להבטיח תאימות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ודא שכל השיטות הפיננסיות תואמות לתקנים ולדרישות הרגולטוריות.</a:t>
              </a: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5346373" y="895350"/>
            <a:ext cx="7595254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7200"/>
              </a:lnSpc>
            </a:pPr>
            <a:r>
              <a:rPr lang="he-IL" b="true" sz="48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  <a:rtl val="true"/>
              </a:rPr>
              <a:t>תהליך ביקורת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-723900" y="9730900"/>
            <a:ext cx="1351773" cy="2791957"/>
          </a:xfrm>
          <a:custGeom>
            <a:avLst/>
            <a:gdLst/>
            <a:ahLst/>
            <a:cxnLst/>
            <a:rect r="r" b="b" t="t" l="l"/>
            <a:pathLst>
              <a:path h="2791957" w="1351773">
                <a:moveTo>
                  <a:pt x="0" y="0"/>
                </a:moveTo>
                <a:lnTo>
                  <a:pt x="1351773" y="0"/>
                </a:lnTo>
                <a:lnTo>
                  <a:pt x="1351773" y="2791957"/>
                </a:lnTo>
                <a:lnTo>
                  <a:pt x="0" y="279195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438062" y="309335"/>
            <a:ext cx="3310238" cy="1276899"/>
          </a:xfrm>
          <a:custGeom>
            <a:avLst/>
            <a:gdLst/>
            <a:ahLst/>
            <a:cxnLst/>
            <a:rect r="r" b="b" t="t" l="l"/>
            <a:pathLst>
              <a:path h="1276899" w="3310238">
                <a:moveTo>
                  <a:pt x="0" y="0"/>
                </a:moveTo>
                <a:lnTo>
                  <a:pt x="3310238" y="0"/>
                </a:lnTo>
                <a:lnTo>
                  <a:pt x="3310238" y="1276898"/>
                </a:lnTo>
                <a:lnTo>
                  <a:pt x="0" y="127689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48475" y="3307880"/>
            <a:ext cx="4791050" cy="4790669"/>
            <a:chOff x="0" y="0"/>
            <a:chExt cx="6388066" cy="63875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97188" cy="6387558"/>
            </a:xfrm>
            <a:custGeom>
              <a:avLst/>
              <a:gdLst/>
              <a:ahLst/>
              <a:cxnLst/>
              <a:rect r="r" b="b" t="t" l="l"/>
              <a:pathLst>
                <a:path h="6387558" w="3497188">
                  <a:moveTo>
                    <a:pt x="0" y="0"/>
                  </a:moveTo>
                  <a:lnTo>
                    <a:pt x="3497188" y="0"/>
                  </a:lnTo>
                  <a:lnTo>
                    <a:pt x="3497188" y="6387558"/>
                  </a:lnTo>
                  <a:lnTo>
                    <a:pt x="0" y="6387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890878" y="0"/>
              <a:ext cx="3497188" cy="6387558"/>
            </a:xfrm>
            <a:custGeom>
              <a:avLst/>
              <a:gdLst/>
              <a:ahLst/>
              <a:cxnLst/>
              <a:rect r="r" b="b" t="t" l="l"/>
              <a:pathLst>
                <a:path h="6387558" w="3497188">
                  <a:moveTo>
                    <a:pt x="0" y="0"/>
                  </a:moveTo>
                  <a:lnTo>
                    <a:pt x="3497188" y="0"/>
                  </a:lnTo>
                  <a:lnTo>
                    <a:pt x="3497188" y="6387558"/>
                  </a:lnTo>
                  <a:lnTo>
                    <a:pt x="0" y="6387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12180" y="2863089"/>
            <a:ext cx="1449475" cy="144947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49A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550005" y="2863089"/>
            <a:ext cx="1449475" cy="144947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97C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12180" y="4978476"/>
            <a:ext cx="1449475" cy="144947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C74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550005" y="4978476"/>
            <a:ext cx="1449475" cy="1449475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3C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12180" y="7094702"/>
            <a:ext cx="1449475" cy="1449475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C19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550005" y="7094702"/>
            <a:ext cx="1449475" cy="1449475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BAC7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703384" y="3183014"/>
            <a:ext cx="867068" cy="809625"/>
          </a:xfrm>
          <a:custGeom>
            <a:avLst/>
            <a:gdLst/>
            <a:ahLst/>
            <a:cxnLst/>
            <a:rect r="r" b="b" t="t" l="l"/>
            <a:pathLst>
              <a:path h="809625" w="867068">
                <a:moveTo>
                  <a:pt x="0" y="0"/>
                </a:moveTo>
                <a:lnTo>
                  <a:pt x="867068" y="0"/>
                </a:lnTo>
                <a:lnTo>
                  <a:pt x="867068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1732105" y="7463204"/>
            <a:ext cx="809625" cy="712470"/>
          </a:xfrm>
          <a:custGeom>
            <a:avLst/>
            <a:gdLst/>
            <a:ahLst/>
            <a:cxnLst/>
            <a:rect r="r" b="b" t="t" l="l"/>
            <a:pathLst>
              <a:path h="712470" w="809625">
                <a:moveTo>
                  <a:pt x="0" y="0"/>
                </a:moveTo>
                <a:lnTo>
                  <a:pt x="809625" y="0"/>
                </a:lnTo>
                <a:lnTo>
                  <a:pt x="809625" y="712470"/>
                </a:lnTo>
                <a:lnTo>
                  <a:pt x="0" y="7124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12869930" y="3224001"/>
            <a:ext cx="809625" cy="727650"/>
          </a:xfrm>
          <a:custGeom>
            <a:avLst/>
            <a:gdLst/>
            <a:ahLst/>
            <a:cxnLst/>
            <a:rect r="r" b="b" t="t" l="l"/>
            <a:pathLst>
              <a:path h="727650" w="809625">
                <a:moveTo>
                  <a:pt x="0" y="0"/>
                </a:moveTo>
                <a:lnTo>
                  <a:pt x="809625" y="0"/>
                </a:lnTo>
                <a:lnTo>
                  <a:pt x="809625" y="727651"/>
                </a:lnTo>
                <a:lnTo>
                  <a:pt x="0" y="7276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12869930" y="5320666"/>
            <a:ext cx="809625" cy="765096"/>
          </a:xfrm>
          <a:custGeom>
            <a:avLst/>
            <a:gdLst/>
            <a:ahLst/>
            <a:cxnLst/>
            <a:rect r="r" b="b" t="t" l="l"/>
            <a:pathLst>
              <a:path h="765096" w="809625">
                <a:moveTo>
                  <a:pt x="0" y="0"/>
                </a:moveTo>
                <a:lnTo>
                  <a:pt x="809625" y="0"/>
                </a:lnTo>
                <a:lnTo>
                  <a:pt x="809625" y="765096"/>
                </a:lnTo>
                <a:lnTo>
                  <a:pt x="0" y="7650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12900797" y="7414627"/>
            <a:ext cx="747891" cy="809625"/>
          </a:xfrm>
          <a:custGeom>
            <a:avLst/>
            <a:gdLst/>
            <a:ahLst/>
            <a:cxnLst/>
            <a:rect r="r" b="b" t="t" l="l"/>
            <a:pathLst>
              <a:path h="809625" w="747891">
                <a:moveTo>
                  <a:pt x="0" y="0"/>
                </a:moveTo>
                <a:lnTo>
                  <a:pt x="747891" y="0"/>
                </a:lnTo>
                <a:lnTo>
                  <a:pt x="747891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0">
            <a:off x="1783719" y="5298402"/>
            <a:ext cx="706398" cy="809625"/>
          </a:xfrm>
          <a:custGeom>
            <a:avLst/>
            <a:gdLst/>
            <a:ahLst/>
            <a:cxnLst/>
            <a:rect r="r" b="b" t="t" l="l"/>
            <a:pathLst>
              <a:path h="809625" w="706398">
                <a:moveTo>
                  <a:pt x="0" y="0"/>
                </a:moveTo>
                <a:lnTo>
                  <a:pt x="706398" y="0"/>
                </a:lnTo>
                <a:lnTo>
                  <a:pt x="706398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0" id="30"/>
          <p:cNvGrpSpPr/>
          <p:nvPr/>
        </p:nvGrpSpPr>
        <p:grpSpPr>
          <a:xfrm rot="0">
            <a:off x="3150519" y="2965102"/>
            <a:ext cx="2970955" cy="997799"/>
            <a:chOff x="0" y="0"/>
            <a:chExt cx="3961274" cy="1330398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זיהוי הזדמנויות השקעה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הגדירו יעדים פיננסיים ברורים ומדידים לטווח הקצר, הבינוני והארוך.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4288345" y="2965102"/>
            <a:ext cx="2970955" cy="997799"/>
            <a:chOff x="0" y="0"/>
            <a:chExt cx="3961274" cy="1330398"/>
          </a:xfrm>
        </p:grpSpPr>
        <p:sp>
          <p:nvSpPr>
            <p:cNvPr name="TextBox 34" id="34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מעקב אחר ביצועי השקעות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הגדירו יעדים פיננסיים ברורים ומדידים לטווח הקצר, הבינוני והארוך.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3150519" y="5080490"/>
            <a:ext cx="3180895" cy="997799"/>
            <a:chOff x="0" y="0"/>
            <a:chExt cx="4241193" cy="1330398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0" y="-47625"/>
              <a:ext cx="4241193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הערכת סיכוני השקעה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0" y="688838"/>
              <a:ext cx="4241193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הגדירו יעדים פיננסיים ברורים ומדידים לטווח הקצר, הבינוני והארוך.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4288345" y="5080490"/>
            <a:ext cx="2970955" cy="997799"/>
            <a:chOff x="0" y="0"/>
            <a:chExt cx="3961274" cy="1330398"/>
          </a:xfrm>
        </p:grpSpPr>
        <p:sp>
          <p:nvSpPr>
            <p:cNvPr name="TextBox 40" id="40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התאם את תיק ההשקעות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הגדירו יעדים פיננסיים ברורים ומדידים לטווח הקצר, הבינוני והארוך.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3150519" y="7196715"/>
            <a:ext cx="2970955" cy="997799"/>
            <a:chOff x="0" y="0"/>
            <a:chExt cx="3961274" cy="1330398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לפתח אסטרטגיות השקעה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הגדירו יעדים פיננסיים ברורים ומדידים לטווח הקצר, הבינוני והארוך.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4288345" y="7196715"/>
            <a:ext cx="2970955" cy="997799"/>
            <a:chOff x="0" y="0"/>
            <a:chExt cx="3961274" cy="1330398"/>
          </a:xfrm>
        </p:grpSpPr>
        <p:sp>
          <p:nvSpPr>
            <p:cNvPr name="TextBox 46" id="46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b="true" sz="2000">
                  <a:solidFill>
                    <a:srgbClr val="0B3759"/>
                  </a:solidFill>
                  <a:latin typeface="Open Sans Hebrew Bold"/>
                  <a:ea typeface="Open Sans Hebrew Bold"/>
                  <a:cs typeface="Open Sans Hebrew Bold"/>
                  <a:sym typeface="Open Sans Hebrew Bold"/>
                  <a:rtl val="true"/>
                </a:rPr>
                <a:t>דווח על תוצאות השקעה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הגדירו יעדים פיננסיים ברורים ומדידים לטווח הקצר, הבינוני והארוך.</a:t>
              </a: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3532946" y="895350"/>
            <a:ext cx="11222107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7200"/>
              </a:lnSpc>
            </a:pPr>
            <a:r>
              <a:rPr lang="he-IL" b="true" sz="48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  <a:rtl val="true"/>
              </a:rPr>
              <a:t>ניהול השקעות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8008898" y="3811990"/>
            <a:ext cx="88130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CFCFC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1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9764257" y="3935489"/>
            <a:ext cx="88130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CFCFC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4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0431792" y="5626696"/>
            <a:ext cx="88130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CFCFC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5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9361705" y="7110990"/>
            <a:ext cx="88130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CFCFC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6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568246" y="6825462"/>
            <a:ext cx="88130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CFCFC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3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6864425" y="5086350"/>
            <a:ext cx="88130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CFCFC"/>
                </a:solidFill>
                <a:latin typeface="Open Sans Hebrew"/>
                <a:ea typeface="Open Sans Hebrew"/>
                <a:cs typeface="Open Sans Hebrew"/>
                <a:sym typeface="Open Sans Hebrew"/>
              </a:rPr>
              <a:t>2</a:t>
            </a:r>
          </a:p>
        </p:txBody>
      </p:sp>
      <p:sp>
        <p:nvSpPr>
          <p:cNvPr name="Freeform 55" id="55"/>
          <p:cNvSpPr/>
          <p:nvPr/>
        </p:nvSpPr>
        <p:spPr>
          <a:xfrm flipH="false" flipV="false" rot="0">
            <a:off x="438062" y="309335"/>
            <a:ext cx="3310238" cy="1276899"/>
          </a:xfrm>
          <a:custGeom>
            <a:avLst/>
            <a:gdLst/>
            <a:ahLst/>
            <a:cxnLst/>
            <a:rect r="r" b="b" t="t" l="l"/>
            <a:pathLst>
              <a:path h="1276899" w="3310238">
                <a:moveTo>
                  <a:pt x="0" y="0"/>
                </a:moveTo>
                <a:lnTo>
                  <a:pt x="3310238" y="0"/>
                </a:lnTo>
                <a:lnTo>
                  <a:pt x="3310238" y="1276898"/>
                </a:lnTo>
                <a:lnTo>
                  <a:pt x="0" y="127689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4581164"/>
            <a:ext cx="18288000" cy="1783080"/>
            <a:chOff x="0" y="0"/>
            <a:chExt cx="24384000" cy="23774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192000" cy="2377440"/>
            </a:xfrm>
            <a:custGeom>
              <a:avLst/>
              <a:gdLst/>
              <a:ahLst/>
              <a:cxnLst/>
              <a:rect r="r" b="b" t="t" l="l"/>
              <a:pathLst>
                <a:path h="237744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2377440"/>
                  </a:lnTo>
                  <a:lnTo>
                    <a:pt x="0" y="2377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2192000" y="0"/>
              <a:ext cx="12192000" cy="2301240"/>
            </a:xfrm>
            <a:custGeom>
              <a:avLst/>
              <a:gdLst/>
              <a:ahLst/>
              <a:cxnLst/>
              <a:rect r="r" b="b" t="t" l="l"/>
              <a:pathLst>
                <a:path h="230124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2301240"/>
                  </a:lnTo>
                  <a:lnTo>
                    <a:pt x="0" y="2301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12180" y="6889125"/>
            <a:ext cx="1449475" cy="144947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49A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665346" y="2907879"/>
            <a:ext cx="1449475" cy="144947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97C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848489" y="6889125"/>
            <a:ext cx="1449475" cy="144947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3C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166858" y="2907879"/>
            <a:ext cx="1449475" cy="1449475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EC19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334044" y="6889125"/>
            <a:ext cx="1449475" cy="1449475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C74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rtl="true">
                <a:lnSpc>
                  <a:spcPts val="2800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794018" y="7312111"/>
            <a:ext cx="685800" cy="603504"/>
          </a:xfrm>
          <a:custGeom>
            <a:avLst/>
            <a:gdLst/>
            <a:ahLst/>
            <a:cxnLst/>
            <a:rect r="r" b="b" t="t" l="l"/>
            <a:pathLst>
              <a:path h="603504" w="685800">
                <a:moveTo>
                  <a:pt x="0" y="0"/>
                </a:moveTo>
                <a:lnTo>
                  <a:pt x="685800" y="0"/>
                </a:lnTo>
                <a:lnTo>
                  <a:pt x="685800" y="603504"/>
                </a:lnTo>
                <a:lnTo>
                  <a:pt x="0" y="6035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6075044" y="3289716"/>
            <a:ext cx="630079" cy="685800"/>
          </a:xfrm>
          <a:custGeom>
            <a:avLst/>
            <a:gdLst/>
            <a:ahLst/>
            <a:cxnLst/>
            <a:rect r="r" b="b" t="t" l="l"/>
            <a:pathLst>
              <a:path h="685800" w="630079">
                <a:moveTo>
                  <a:pt x="0" y="0"/>
                </a:moveTo>
                <a:lnTo>
                  <a:pt x="630079" y="0"/>
                </a:lnTo>
                <a:lnTo>
                  <a:pt x="63007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7231184" y="7270963"/>
            <a:ext cx="684086" cy="685800"/>
          </a:xfrm>
          <a:custGeom>
            <a:avLst/>
            <a:gdLst/>
            <a:ahLst/>
            <a:cxnLst/>
            <a:rect r="r" b="b" t="t" l="l"/>
            <a:pathLst>
              <a:path h="685800" w="684086">
                <a:moveTo>
                  <a:pt x="0" y="0"/>
                </a:moveTo>
                <a:lnTo>
                  <a:pt x="684085" y="0"/>
                </a:lnTo>
                <a:lnTo>
                  <a:pt x="684085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11548696" y="3361725"/>
            <a:ext cx="685800" cy="541782"/>
          </a:xfrm>
          <a:custGeom>
            <a:avLst/>
            <a:gdLst/>
            <a:ahLst/>
            <a:cxnLst/>
            <a:rect r="r" b="b" t="t" l="l"/>
            <a:pathLst>
              <a:path h="541782" w="685800">
                <a:moveTo>
                  <a:pt x="0" y="0"/>
                </a:moveTo>
                <a:lnTo>
                  <a:pt x="685800" y="0"/>
                </a:lnTo>
                <a:lnTo>
                  <a:pt x="685800" y="541782"/>
                </a:lnTo>
                <a:lnTo>
                  <a:pt x="0" y="5417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12715882" y="7305253"/>
            <a:ext cx="685800" cy="617220"/>
          </a:xfrm>
          <a:custGeom>
            <a:avLst/>
            <a:gdLst/>
            <a:ahLst/>
            <a:cxnLst/>
            <a:rect r="r" b="b" t="t" l="l"/>
            <a:pathLst>
              <a:path h="617220" w="685800">
                <a:moveTo>
                  <a:pt x="0" y="0"/>
                </a:moveTo>
                <a:lnTo>
                  <a:pt x="685800" y="0"/>
                </a:lnTo>
                <a:lnTo>
                  <a:pt x="685800" y="617220"/>
                </a:lnTo>
                <a:lnTo>
                  <a:pt x="0" y="6172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6" id="26"/>
          <p:cNvGrpSpPr/>
          <p:nvPr/>
        </p:nvGrpSpPr>
        <p:grpSpPr>
          <a:xfrm rot="0">
            <a:off x="3150519" y="6991138"/>
            <a:ext cx="2970955" cy="997799"/>
            <a:chOff x="0" y="0"/>
            <a:chExt cx="3961274" cy="1330398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ניתוח עלויות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ערכו ניתוח יסודי של עלויות העסק כדי לזהות חוסר יעילות.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7397062" y="3009892"/>
            <a:ext cx="2970955" cy="997799"/>
            <a:chOff x="0" y="0"/>
            <a:chExt cx="3961274" cy="1330398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יישום בקרות עלויות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יישום אמצעי בקרת עלויות כדי להפחית הוצאות מיותרות.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583714" y="6991138"/>
            <a:ext cx="2970955" cy="997799"/>
            <a:chOff x="0" y="0"/>
            <a:chExt cx="3961274" cy="1330398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בצע אופטימיזציה של משאבים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מטב את השימוש במשאבים כדי להשיג יעילות גבוהה יותר בעלות.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2902083" y="3009892"/>
            <a:ext cx="2970955" cy="997799"/>
            <a:chOff x="0" y="0"/>
            <a:chExt cx="3961274" cy="1330398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0" y="-47625"/>
              <a:ext cx="3961274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מעקב אחר הוצאות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0" y="6888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עקוב באופן קבוע אחר ההוצאות כדי להבטיח עמידה במגבלות תקציביות.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4069270" y="6991138"/>
            <a:ext cx="2970955" cy="1350224"/>
            <a:chOff x="0" y="0"/>
            <a:chExt cx="3961274" cy="1800298"/>
          </a:xfrm>
        </p:grpSpPr>
        <p:sp>
          <p:nvSpPr>
            <p:cNvPr name="TextBox 39" id="39"/>
            <p:cNvSpPr txBox="true"/>
            <p:nvPr/>
          </p:nvSpPr>
          <p:spPr>
            <a:xfrm rot="0">
              <a:off x="0" y="-47625"/>
              <a:ext cx="3961274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2800"/>
                </a:lnSpc>
              </a:pPr>
              <a:r>
                <a:rPr lang="he-IL" sz="2000">
                  <a:solidFill>
                    <a:srgbClr val="0B37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הערכת הזדמנויות לחיסכון בעלויות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1158738"/>
              <a:ext cx="3961274" cy="6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rtl="true" marL="0" indent="0" lvl="0">
                <a:lnSpc>
                  <a:spcPts val="1960"/>
                </a:lnSpc>
              </a:pPr>
              <a:r>
                <a:rPr lang="he-IL" sz="1400">
                  <a:solidFill>
                    <a:srgbClr val="4F4F59"/>
                  </a:solidFill>
                  <a:latin typeface="Open Sans Hebrew"/>
                  <a:ea typeface="Open Sans Hebrew"/>
                  <a:cs typeface="Open Sans Hebrew"/>
                  <a:sym typeface="Open Sans Hebrew"/>
                  <a:rtl val="true"/>
                </a:rPr>
                <a:t>להעריך וליישם באופן רציף הזדמנויות לחיסכון בעלויות.</a:t>
              </a: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3597267" y="895350"/>
            <a:ext cx="11093466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7200"/>
              </a:lnSpc>
            </a:pPr>
            <a:r>
              <a:rPr lang="he-IL" b="true" sz="4800">
                <a:solidFill>
                  <a:srgbClr val="0B3759"/>
                </a:solidFill>
                <a:latin typeface="Open Sans Hebrew Bold"/>
                <a:ea typeface="Open Sans Hebrew Bold"/>
                <a:cs typeface="Open Sans Hebrew Bold"/>
                <a:sym typeface="Open Sans Hebrew Bold"/>
                <a:rtl val="true"/>
              </a:rPr>
              <a:t>ניהול עלויות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438062" y="309335"/>
            <a:ext cx="3310238" cy="1276899"/>
          </a:xfrm>
          <a:custGeom>
            <a:avLst/>
            <a:gdLst/>
            <a:ahLst/>
            <a:cxnLst/>
            <a:rect r="r" b="b" t="t" l="l"/>
            <a:pathLst>
              <a:path h="1276899" w="3310238">
                <a:moveTo>
                  <a:pt x="0" y="0"/>
                </a:moveTo>
                <a:lnTo>
                  <a:pt x="3310238" y="0"/>
                </a:lnTo>
                <a:lnTo>
                  <a:pt x="3310238" y="1276898"/>
                </a:lnTo>
                <a:lnTo>
                  <a:pt x="0" y="127689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DAGitiC5T5Y</dc:identifier>
  <dcterms:modified xsi:type="dcterms:W3CDTF">2011-08-01T06:04:30Z</dcterms:modified>
  <cp:revision>1</cp:revision>
  <dc:title>Blue Corporate Roadmap Finance Planning Presentation</dc:title>
</cp:coreProperties>
</file>